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4" r:id="rId17"/>
    <p:sldId id="275" r:id="rId18"/>
    <p:sldId id="273" r:id="rId19"/>
    <p:sldId id="271" r:id="rId20"/>
    <p:sldId id="272" r:id="rId2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3" autoAdjust="0"/>
    <p:restoredTop sz="94610"/>
  </p:normalViewPr>
  <p:slideViewPr>
    <p:cSldViewPr snapToGrid="0" snapToObjects="1">
      <p:cViewPr varScale="1">
        <p:scale>
          <a:sx n="85" d="100"/>
          <a:sy n="85" d="100"/>
        </p:scale>
        <p:origin x="45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26606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9405454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20116280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3062016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bg>
      <p:bgPr>
        <a:solidFill>
          <a:srgbClr val="F7F5F0"/>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0584"/>
          </a:xfrm>
          <a:prstGeom prst="rect">
            <a:avLst/>
          </a:prstGeom>
          <a:solidFill>
            <a:srgbClr val="17324D"/>
          </a:solidFill>
          <a:ln w="12700">
            <a:solidFill>
              <a:srgbClr val="17324D"/>
            </a:solidFill>
            <a:prstDash val="solid"/>
          </a:ln>
        </p:spPr>
      </p:sp>
      <p:sp>
        <p:nvSpPr>
          <p:cNvPr id="3" name="Text 1"/>
          <p:cNvSpPr/>
          <p:nvPr/>
        </p:nvSpPr>
        <p:spPr>
          <a:xfrm>
            <a:off x="658368" y="6510528"/>
            <a:ext cx="3108960" cy="164592"/>
          </a:xfrm>
          <a:prstGeom prst="rect">
            <a:avLst/>
          </a:prstGeom>
          <a:noFill/>
          <a:ln/>
        </p:spPr>
        <p:txBody>
          <a:bodyPr wrap="square" lIns="0" tIns="0" rIns="0" bIns="0" rtlCol="0" anchor="ctr"/>
          <a:lstStyle/>
          <a:p>
            <a:pPr marL="0" indent="0">
              <a:buNone/>
            </a:pPr>
            <a:r>
              <a:rPr lang="en-US" sz="900" b="1" kern="0" spc="70" dirty="0">
                <a:solidFill>
                  <a:srgbClr val="68727A"/>
                </a:solidFill>
                <a:latin typeface="Arial" pitchFamily="34" charset="0"/>
                <a:ea typeface="Arial" pitchFamily="34" charset="-122"/>
                <a:cs typeface="Arial" pitchFamily="34" charset="-120"/>
              </a:rPr>
              <a:t>YEAR 6  •  CURRICULUM MEETING</a:t>
            </a:r>
            <a:endParaRPr lang="en-US" sz="900" dirty="0"/>
          </a:p>
        </p:txBody>
      </p:sp>
      <p:sp>
        <p:nvSpPr>
          <p:cNvPr id="4" name="Shape 2"/>
          <p:cNvSpPr/>
          <p:nvPr/>
        </p:nvSpPr>
        <p:spPr>
          <a:xfrm>
            <a:off x="3858768" y="6601968"/>
            <a:ext cx="7360920" cy="0"/>
          </a:xfrm>
          <a:prstGeom prst="line">
            <a:avLst/>
          </a:prstGeom>
          <a:noFill/>
          <a:ln w="8890">
            <a:solidFill>
              <a:srgbClr val="D7DBDD"/>
            </a:solidFill>
            <a:prstDash val="solid"/>
          </a:ln>
        </p:spPr>
      </p:sp>
      <p:sp>
        <p:nvSpPr>
          <p:cNvPr id="25"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7F5F0"/>
        </a:solidFill>
        <a:effectLst/>
      </p:bgPr>
    </p:bg>
    <p:spTree>
      <p:nvGrpSpPr>
        <p:cNvPr id="1" name=""/>
        <p:cNvGrpSpPr/>
        <p:nvPr/>
      </p:nvGrpSpPr>
      <p:grpSpPr>
        <a:xfrm>
          <a:off x="0" y="0"/>
          <a:ext cx="0" cy="0"/>
          <a:chOff x="0" y="0"/>
          <a:chExt cx="0" cy="0"/>
        </a:xfrm>
      </p:grpSpPr>
      <p:sp>
        <p:nvSpPr>
          <p:cNvPr id="2" name="Shape 0"/>
          <p:cNvSpPr/>
          <p:nvPr/>
        </p:nvSpPr>
        <p:spPr>
          <a:xfrm>
            <a:off x="0" y="0"/>
            <a:ext cx="7406640" cy="6858000"/>
          </a:xfrm>
          <a:prstGeom prst="rect">
            <a:avLst/>
          </a:prstGeom>
          <a:solidFill>
            <a:srgbClr val="17324D"/>
          </a:solidFill>
          <a:ln w="12700">
            <a:solidFill>
              <a:srgbClr val="17324D"/>
            </a:solidFill>
            <a:prstDash val="solid"/>
          </a:ln>
        </p:spPr>
      </p:sp>
      <p:sp>
        <p:nvSpPr>
          <p:cNvPr id="3" name="Shape 1"/>
          <p:cNvSpPr/>
          <p:nvPr/>
        </p:nvSpPr>
        <p:spPr>
          <a:xfrm>
            <a:off x="7114032" y="0"/>
            <a:ext cx="292608" cy="6858000"/>
          </a:xfrm>
          <a:prstGeom prst="rect">
            <a:avLst/>
          </a:prstGeom>
          <a:solidFill>
            <a:srgbClr val="E7B24E"/>
          </a:solidFill>
          <a:ln w="12700">
            <a:solidFill>
              <a:srgbClr val="E7B24E"/>
            </a:solidFill>
            <a:prstDash val="solid"/>
          </a:ln>
        </p:spPr>
      </p:sp>
      <p:sp>
        <p:nvSpPr>
          <p:cNvPr id="122" name="Text 120"/>
          <p:cNvSpPr/>
          <p:nvPr/>
        </p:nvSpPr>
        <p:spPr>
          <a:xfrm>
            <a:off x="868680" y="1508760"/>
            <a:ext cx="5212080" cy="411480"/>
          </a:xfrm>
          <a:prstGeom prst="rect">
            <a:avLst/>
          </a:prstGeom>
          <a:noFill/>
          <a:ln/>
        </p:spPr>
        <p:txBody>
          <a:bodyPr wrap="square" lIns="0" tIns="0" rIns="0" bIns="0" rtlCol="0" anchor="ctr"/>
          <a:lstStyle/>
          <a:p>
            <a:pPr marL="0" indent="0">
              <a:buNone/>
            </a:pPr>
            <a:r>
              <a:rPr lang="en-US" sz="2000" b="1" kern="0" spc="130" dirty="0">
                <a:solidFill>
                  <a:srgbClr val="AFC5D4"/>
                </a:solidFill>
                <a:latin typeface="Arial" pitchFamily="34" charset="0"/>
                <a:ea typeface="Arial" pitchFamily="34" charset="-122"/>
                <a:cs typeface="Arial" pitchFamily="34" charset="-120"/>
              </a:rPr>
              <a:t>Welcome to</a:t>
            </a:r>
            <a:endParaRPr lang="en-US" sz="2000" dirty="0"/>
          </a:p>
        </p:txBody>
      </p:sp>
      <p:sp>
        <p:nvSpPr>
          <p:cNvPr id="123" name="Text 121"/>
          <p:cNvSpPr/>
          <p:nvPr/>
        </p:nvSpPr>
        <p:spPr>
          <a:xfrm>
            <a:off x="868680" y="1965960"/>
            <a:ext cx="5212080" cy="713232"/>
          </a:xfrm>
          <a:prstGeom prst="rect">
            <a:avLst/>
          </a:prstGeom>
          <a:noFill/>
          <a:ln/>
        </p:spPr>
        <p:txBody>
          <a:bodyPr wrap="square" lIns="0" tIns="0" rIns="0" bIns="0" rtlCol="0" anchor="ctr">
            <a:normAutofit lnSpcReduction="10000"/>
          </a:bodyPr>
          <a:lstStyle/>
          <a:p>
            <a:pPr marL="0" indent="0">
              <a:buNone/>
            </a:pPr>
            <a:r>
              <a:rPr lang="en-US" sz="4800" b="1" dirty="0">
                <a:solidFill>
                  <a:srgbClr val="FFFFFF"/>
                </a:solidFill>
                <a:latin typeface="Arial" pitchFamily="34" charset="0"/>
                <a:ea typeface="Arial" pitchFamily="34" charset="-122"/>
                <a:cs typeface="Arial" pitchFamily="34" charset="-120"/>
              </a:rPr>
              <a:t>Year 6</a:t>
            </a:r>
            <a:endParaRPr lang="en-US" sz="4800" dirty="0"/>
          </a:p>
        </p:txBody>
      </p:sp>
      <p:sp>
        <p:nvSpPr>
          <p:cNvPr id="124" name="Text 122"/>
          <p:cNvSpPr/>
          <p:nvPr/>
        </p:nvSpPr>
        <p:spPr>
          <a:xfrm>
            <a:off x="868680" y="2743200"/>
            <a:ext cx="5577840" cy="594360"/>
          </a:xfrm>
          <a:prstGeom prst="rect">
            <a:avLst/>
          </a:prstGeom>
          <a:noFill/>
          <a:ln/>
        </p:spPr>
        <p:txBody>
          <a:bodyPr wrap="square" lIns="0" tIns="0" rIns="0" bIns="0" rtlCol="0" anchor="ctr">
            <a:normAutofit fontScale="77500" lnSpcReduction="20000"/>
          </a:bodyPr>
          <a:lstStyle/>
          <a:p>
            <a:pPr marL="0" indent="0">
              <a:buNone/>
            </a:pPr>
            <a:r>
              <a:rPr lang="en-US" sz="3400" b="1" dirty="0">
                <a:solidFill>
                  <a:srgbClr val="FFFFFF"/>
                </a:solidFill>
                <a:latin typeface="Arial" pitchFamily="34" charset="0"/>
                <a:ea typeface="Arial" pitchFamily="34" charset="-122"/>
                <a:cs typeface="Arial" pitchFamily="34" charset="-120"/>
              </a:rPr>
              <a:t>Curriculum information meeting</a:t>
            </a:r>
            <a:endParaRPr lang="en-US" sz="3400" dirty="0"/>
          </a:p>
        </p:txBody>
      </p:sp>
      <p:sp>
        <p:nvSpPr>
          <p:cNvPr id="125" name="Shape 123"/>
          <p:cNvSpPr/>
          <p:nvPr/>
        </p:nvSpPr>
        <p:spPr>
          <a:xfrm>
            <a:off x="868680" y="3529584"/>
            <a:ext cx="1188720" cy="0"/>
          </a:xfrm>
          <a:prstGeom prst="line">
            <a:avLst/>
          </a:prstGeom>
          <a:noFill/>
          <a:ln w="63500">
            <a:solidFill>
              <a:srgbClr val="E7B24E"/>
            </a:solidFill>
            <a:prstDash val="solid"/>
          </a:ln>
        </p:spPr>
      </p:sp>
      <p:sp>
        <p:nvSpPr>
          <p:cNvPr id="131" name="Rectangle 130">
            <a:extLst>
              <a:ext uri="{FF2B5EF4-FFF2-40B4-BE49-F238E27FC236}">
                <a16:creationId xmlns:a16="http://schemas.microsoft.com/office/drawing/2014/main" id="{FB0491D5-306F-4BF5-9501-A39D0E525252}"/>
              </a:ext>
            </a:extLst>
          </p:cNvPr>
          <p:cNvSpPr/>
          <p:nvPr/>
        </p:nvSpPr>
        <p:spPr>
          <a:xfrm>
            <a:off x="7406640" y="0"/>
            <a:ext cx="478536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8" name="Picture 127">
            <a:extLst>
              <a:ext uri="{FF2B5EF4-FFF2-40B4-BE49-F238E27FC236}">
                <a16:creationId xmlns:a16="http://schemas.microsoft.com/office/drawing/2014/main" id="{8D086966-3A1E-4383-8BB1-01B34200DDC8}"/>
              </a:ext>
            </a:extLst>
          </p:cNvPr>
          <p:cNvPicPr>
            <a:picLocks noChangeAspect="1"/>
          </p:cNvPicPr>
          <p:nvPr/>
        </p:nvPicPr>
        <p:blipFill>
          <a:blip r:embed="rId3"/>
          <a:stretch>
            <a:fillRect/>
          </a:stretch>
        </p:blipFill>
        <p:spPr>
          <a:xfrm>
            <a:off x="8074152" y="900248"/>
            <a:ext cx="3512043" cy="506011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2C7A7B"/>
                </a:solidFill>
                <a:latin typeface="Arial" pitchFamily="34" charset="0"/>
                <a:ea typeface="Arial" pitchFamily="34" charset="-122"/>
                <a:cs typeface="Arial" pitchFamily="34" charset="-120"/>
              </a:rPr>
              <a:t>MEET THE TEAM</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Year 6 staff</a:t>
            </a:r>
            <a:endParaRPr lang="en-US" sz="2600" dirty="0"/>
          </a:p>
        </p:txBody>
      </p:sp>
      <p:sp>
        <p:nvSpPr>
          <p:cNvPr id="4" name="Shape 2"/>
          <p:cNvSpPr/>
          <p:nvPr/>
        </p:nvSpPr>
        <p:spPr>
          <a:xfrm>
            <a:off x="685800" y="1298448"/>
            <a:ext cx="960120" cy="0"/>
          </a:xfrm>
          <a:prstGeom prst="line">
            <a:avLst/>
          </a:prstGeom>
          <a:noFill/>
          <a:ln w="50800">
            <a:solidFill>
              <a:srgbClr val="2C7A7B"/>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2C7A7B"/>
          </a:solidFill>
          <a:ln w="12700">
            <a:solidFill>
              <a:srgbClr val="2C7A7B"/>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2C7A7B"/>
            </a:solidFill>
            <a:prstDash val="solid"/>
          </a:ln>
        </p:spPr>
      </p:sp>
      <p:sp>
        <p:nvSpPr>
          <p:cNvPr id="8" name="Shape 6"/>
          <p:cNvSpPr/>
          <p:nvPr/>
        </p:nvSpPr>
        <p:spPr>
          <a:xfrm>
            <a:off x="11045952" y="658368"/>
            <a:ext cx="228600" cy="0"/>
          </a:xfrm>
          <a:prstGeom prst="line">
            <a:avLst/>
          </a:prstGeom>
          <a:noFill/>
          <a:ln w="17780">
            <a:solidFill>
              <a:srgbClr val="2C7A7B"/>
            </a:solidFill>
            <a:prstDash val="solid"/>
          </a:ln>
        </p:spPr>
      </p:sp>
      <p:sp>
        <p:nvSpPr>
          <p:cNvPr id="9" name="Shape 7"/>
          <p:cNvSpPr/>
          <p:nvPr/>
        </p:nvSpPr>
        <p:spPr>
          <a:xfrm>
            <a:off x="11045952" y="722376"/>
            <a:ext cx="164592" cy="0"/>
          </a:xfrm>
          <a:prstGeom prst="line">
            <a:avLst/>
          </a:prstGeom>
          <a:noFill/>
          <a:ln w="17780">
            <a:solidFill>
              <a:srgbClr val="2C7A7B"/>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676656" y="1572768"/>
            <a:ext cx="5349240" cy="4507992"/>
          </a:xfrm>
          <a:prstGeom prst="roundRect">
            <a:avLst>
              <a:gd name="adj" fmla="val 2434"/>
            </a:avLst>
          </a:prstGeom>
          <a:solidFill>
            <a:srgbClr val="FFFFFF"/>
          </a:solidFill>
          <a:ln w="11430">
            <a:solidFill>
              <a:srgbClr val="E1E6E7"/>
            </a:solidFill>
            <a:prstDash val="solid"/>
          </a:ln>
          <a:effectLst>
            <a:outerShdw algn="bl" rotWithShape="0">
              <a:srgbClr val="000000">
                <a:alpha val="0"/>
              </a:srgbClr>
            </a:outerShdw>
          </a:effectLst>
        </p:spPr>
      </p:sp>
      <p:sp>
        <p:nvSpPr>
          <p:cNvPr id="28" name="Shape 26"/>
          <p:cNvSpPr/>
          <p:nvPr/>
        </p:nvSpPr>
        <p:spPr>
          <a:xfrm>
            <a:off x="822960" y="1737360"/>
            <a:ext cx="50292" cy="4178808"/>
          </a:xfrm>
          <a:prstGeom prst="roundRect">
            <a:avLst>
              <a:gd name="adj" fmla="val 45455"/>
            </a:avLst>
          </a:prstGeom>
          <a:solidFill>
            <a:srgbClr val="2C7A7B"/>
          </a:solidFill>
          <a:ln w="12700">
            <a:solidFill>
              <a:srgbClr val="2C7A7B"/>
            </a:solidFill>
            <a:prstDash val="solid"/>
          </a:ln>
        </p:spPr>
      </p:sp>
      <p:sp>
        <p:nvSpPr>
          <p:cNvPr id="29" name="Shape 27"/>
          <p:cNvSpPr/>
          <p:nvPr/>
        </p:nvSpPr>
        <p:spPr>
          <a:xfrm>
            <a:off x="6131052" y="1527048"/>
            <a:ext cx="5349240" cy="4507992"/>
          </a:xfrm>
          <a:prstGeom prst="roundRect">
            <a:avLst>
              <a:gd name="adj" fmla="val 2434"/>
            </a:avLst>
          </a:prstGeom>
          <a:solidFill>
            <a:srgbClr val="FFFFFF"/>
          </a:solidFill>
          <a:ln w="11430">
            <a:solidFill>
              <a:srgbClr val="E1E6E7"/>
            </a:solidFill>
            <a:prstDash val="solid"/>
          </a:ln>
          <a:effectLst>
            <a:outerShdw algn="bl" rotWithShape="0">
              <a:srgbClr val="000000">
                <a:alpha val="0"/>
              </a:srgbClr>
            </a:outerShdw>
          </a:effectLst>
        </p:spPr>
      </p:sp>
      <p:sp>
        <p:nvSpPr>
          <p:cNvPr id="30" name="Shape 28"/>
          <p:cNvSpPr/>
          <p:nvPr/>
        </p:nvSpPr>
        <p:spPr>
          <a:xfrm>
            <a:off x="6309360" y="1737360"/>
            <a:ext cx="50292" cy="4178808"/>
          </a:xfrm>
          <a:prstGeom prst="roundRect">
            <a:avLst>
              <a:gd name="adj" fmla="val 45455"/>
            </a:avLst>
          </a:prstGeom>
          <a:solidFill>
            <a:srgbClr val="5EA7C6"/>
          </a:solidFill>
          <a:ln w="12700">
            <a:solidFill>
              <a:srgbClr val="5EA7C6"/>
            </a:solidFill>
            <a:prstDash val="solid"/>
          </a:ln>
        </p:spPr>
      </p:sp>
      <p:sp>
        <p:nvSpPr>
          <p:cNvPr id="31" name="Shape 29"/>
          <p:cNvSpPr/>
          <p:nvPr/>
        </p:nvSpPr>
        <p:spPr>
          <a:xfrm>
            <a:off x="1051560" y="1874520"/>
            <a:ext cx="146304" cy="146304"/>
          </a:xfrm>
          <a:prstGeom prst="ellipse">
            <a:avLst/>
          </a:prstGeom>
          <a:solidFill>
            <a:srgbClr val="2C7A7B"/>
          </a:solidFill>
          <a:ln w="12700">
            <a:solidFill>
              <a:srgbClr val="2C7A7B"/>
            </a:solidFill>
            <a:prstDash val="solid"/>
          </a:ln>
        </p:spPr>
      </p:sp>
      <p:sp>
        <p:nvSpPr>
          <p:cNvPr id="32" name="Text 30"/>
          <p:cNvSpPr/>
          <p:nvPr/>
        </p:nvSpPr>
        <p:spPr>
          <a:xfrm>
            <a:off x="1325880" y="1764792"/>
            <a:ext cx="4315968" cy="384048"/>
          </a:xfrm>
          <a:prstGeom prst="rect">
            <a:avLst/>
          </a:prstGeom>
          <a:noFill/>
          <a:ln/>
        </p:spPr>
        <p:txBody>
          <a:bodyPr wrap="square" lIns="0" tIns="0" rIns="0" bIns="0" rtlCol="0" anchor="ctr">
            <a:normAutofit/>
          </a:bodyPr>
          <a:lstStyle/>
          <a:p>
            <a:pPr marL="0" indent="0">
              <a:buNone/>
            </a:pPr>
            <a:r>
              <a:rPr lang="en-US" sz="1750" dirty="0" err="1">
                <a:solidFill>
                  <a:srgbClr val="24323F"/>
                </a:solidFill>
                <a:latin typeface="Arial" pitchFamily="34" charset="0"/>
                <a:ea typeface="Arial" pitchFamily="34" charset="-122"/>
                <a:cs typeface="Arial" pitchFamily="34" charset="-120"/>
              </a:rPr>
              <a:t>Mr</a:t>
            </a:r>
            <a:r>
              <a:rPr lang="en-US" sz="1750" dirty="0">
                <a:solidFill>
                  <a:srgbClr val="24323F"/>
                </a:solidFill>
                <a:latin typeface="Arial" pitchFamily="34" charset="0"/>
                <a:ea typeface="Arial" pitchFamily="34" charset="-122"/>
                <a:cs typeface="Arial" pitchFamily="34" charset="-120"/>
              </a:rPr>
              <a:t> Harvey-Sinclair – Year 6 Leader </a:t>
            </a:r>
            <a:endParaRPr lang="en-US" sz="1750" dirty="0"/>
          </a:p>
        </p:txBody>
      </p:sp>
      <p:sp>
        <p:nvSpPr>
          <p:cNvPr id="33" name="Shape 31"/>
          <p:cNvSpPr/>
          <p:nvPr/>
        </p:nvSpPr>
        <p:spPr>
          <a:xfrm>
            <a:off x="1051560" y="2505456"/>
            <a:ext cx="146304" cy="146304"/>
          </a:xfrm>
          <a:prstGeom prst="ellipse">
            <a:avLst/>
          </a:prstGeom>
          <a:solidFill>
            <a:srgbClr val="2C7A7B"/>
          </a:solidFill>
          <a:ln w="12700">
            <a:solidFill>
              <a:srgbClr val="2C7A7B"/>
            </a:solidFill>
            <a:prstDash val="solid"/>
          </a:ln>
        </p:spPr>
      </p:sp>
      <p:sp>
        <p:nvSpPr>
          <p:cNvPr id="34" name="Text 32"/>
          <p:cNvSpPr/>
          <p:nvPr/>
        </p:nvSpPr>
        <p:spPr>
          <a:xfrm>
            <a:off x="1325880" y="2395728"/>
            <a:ext cx="4315968" cy="384048"/>
          </a:xfrm>
          <a:prstGeom prst="rect">
            <a:avLst/>
          </a:prstGeom>
          <a:noFill/>
          <a:ln/>
        </p:spPr>
        <p:txBody>
          <a:bodyPr wrap="square" lIns="0" tIns="0" rIns="0" bIns="0" rtlCol="0" anchor="ctr">
            <a:normAutofit/>
          </a:bodyPr>
          <a:lstStyle/>
          <a:p>
            <a:pPr marL="0" indent="0">
              <a:buNone/>
            </a:pPr>
            <a:r>
              <a:rPr lang="en-US" sz="1750" dirty="0" err="1">
                <a:solidFill>
                  <a:srgbClr val="24323F"/>
                </a:solidFill>
                <a:latin typeface="Arial" pitchFamily="34" charset="0"/>
                <a:ea typeface="Arial" pitchFamily="34" charset="-122"/>
                <a:cs typeface="Arial" pitchFamily="34" charset="-120"/>
              </a:rPr>
              <a:t>Mrs</a:t>
            </a:r>
            <a:r>
              <a:rPr lang="en-US" sz="1750" dirty="0">
                <a:solidFill>
                  <a:srgbClr val="24323F"/>
                </a:solidFill>
                <a:latin typeface="Arial" pitchFamily="34" charset="0"/>
                <a:ea typeface="Arial" pitchFamily="34" charset="-122"/>
                <a:cs typeface="Arial" pitchFamily="34" charset="-120"/>
              </a:rPr>
              <a:t> Marriott</a:t>
            </a:r>
            <a:endParaRPr lang="en-US" sz="1750" dirty="0"/>
          </a:p>
        </p:txBody>
      </p:sp>
      <p:sp>
        <p:nvSpPr>
          <p:cNvPr id="35" name="Shape 33"/>
          <p:cNvSpPr/>
          <p:nvPr/>
        </p:nvSpPr>
        <p:spPr>
          <a:xfrm>
            <a:off x="1051560" y="3136392"/>
            <a:ext cx="146304" cy="146304"/>
          </a:xfrm>
          <a:prstGeom prst="ellipse">
            <a:avLst/>
          </a:prstGeom>
          <a:solidFill>
            <a:srgbClr val="2C7A7B"/>
          </a:solidFill>
          <a:ln w="12700">
            <a:solidFill>
              <a:srgbClr val="2C7A7B"/>
            </a:solidFill>
            <a:prstDash val="solid"/>
          </a:ln>
        </p:spPr>
      </p:sp>
      <p:sp>
        <p:nvSpPr>
          <p:cNvPr id="36" name="Text 34"/>
          <p:cNvSpPr/>
          <p:nvPr/>
        </p:nvSpPr>
        <p:spPr>
          <a:xfrm>
            <a:off x="1325880" y="3026664"/>
            <a:ext cx="4315968" cy="384048"/>
          </a:xfrm>
          <a:prstGeom prst="rect">
            <a:avLst/>
          </a:prstGeom>
          <a:noFill/>
          <a:ln/>
        </p:spPr>
        <p:txBody>
          <a:bodyPr wrap="square" lIns="0" tIns="0" rIns="0" bIns="0" rtlCol="0" anchor="ctr">
            <a:normAutofit/>
          </a:bodyPr>
          <a:lstStyle/>
          <a:p>
            <a:pPr marL="0" indent="0">
              <a:buNone/>
            </a:pPr>
            <a:r>
              <a:rPr lang="en-US" sz="1750" dirty="0">
                <a:solidFill>
                  <a:srgbClr val="24323F"/>
                </a:solidFill>
                <a:latin typeface="Arial" pitchFamily="34" charset="0"/>
                <a:ea typeface="Arial" pitchFamily="34" charset="-122"/>
                <a:cs typeface="Arial" pitchFamily="34" charset="-120"/>
              </a:rPr>
              <a:t>Miss </a:t>
            </a:r>
            <a:r>
              <a:rPr lang="en-US" sz="1750" dirty="0" err="1">
                <a:solidFill>
                  <a:srgbClr val="24323F"/>
                </a:solidFill>
                <a:latin typeface="Arial" pitchFamily="34" charset="0"/>
                <a:ea typeface="Arial" pitchFamily="34" charset="-122"/>
                <a:cs typeface="Arial" pitchFamily="34" charset="-120"/>
              </a:rPr>
              <a:t>Tagg</a:t>
            </a:r>
            <a:endParaRPr lang="en-US" sz="1750" dirty="0"/>
          </a:p>
        </p:txBody>
      </p:sp>
      <p:sp>
        <p:nvSpPr>
          <p:cNvPr id="37" name="Shape 35"/>
          <p:cNvSpPr/>
          <p:nvPr/>
        </p:nvSpPr>
        <p:spPr>
          <a:xfrm>
            <a:off x="1051560" y="3767328"/>
            <a:ext cx="146304" cy="146304"/>
          </a:xfrm>
          <a:prstGeom prst="ellipse">
            <a:avLst/>
          </a:prstGeom>
          <a:solidFill>
            <a:srgbClr val="2C7A7B"/>
          </a:solidFill>
          <a:ln w="12700">
            <a:solidFill>
              <a:srgbClr val="2C7A7B"/>
            </a:solidFill>
            <a:prstDash val="solid"/>
          </a:ln>
        </p:spPr>
      </p:sp>
      <p:sp>
        <p:nvSpPr>
          <p:cNvPr id="38" name="Text 36"/>
          <p:cNvSpPr/>
          <p:nvPr/>
        </p:nvSpPr>
        <p:spPr>
          <a:xfrm>
            <a:off x="1325880" y="3657600"/>
            <a:ext cx="4315968" cy="384048"/>
          </a:xfrm>
          <a:prstGeom prst="rect">
            <a:avLst/>
          </a:prstGeom>
          <a:noFill/>
          <a:ln/>
        </p:spPr>
        <p:txBody>
          <a:bodyPr wrap="square" lIns="0" tIns="0" rIns="0" bIns="0" rtlCol="0" anchor="ctr">
            <a:normAutofit/>
          </a:bodyPr>
          <a:lstStyle/>
          <a:p>
            <a:pPr marL="0" indent="0">
              <a:buNone/>
            </a:pPr>
            <a:r>
              <a:rPr lang="en-US" sz="1750" dirty="0" err="1">
                <a:solidFill>
                  <a:srgbClr val="24323F"/>
                </a:solidFill>
                <a:latin typeface="Arial" pitchFamily="34" charset="0"/>
                <a:ea typeface="Arial" pitchFamily="34" charset="-122"/>
                <a:cs typeface="Arial" pitchFamily="34" charset="-120"/>
              </a:rPr>
              <a:t>Mrs</a:t>
            </a:r>
            <a:r>
              <a:rPr lang="en-US" sz="1750" dirty="0">
                <a:solidFill>
                  <a:srgbClr val="24323F"/>
                </a:solidFill>
                <a:latin typeface="Arial" pitchFamily="34" charset="0"/>
                <a:ea typeface="Arial" pitchFamily="34" charset="-122"/>
                <a:cs typeface="Arial" pitchFamily="34" charset="-120"/>
              </a:rPr>
              <a:t> </a:t>
            </a:r>
            <a:r>
              <a:rPr lang="en-US" sz="1750" dirty="0" err="1">
                <a:solidFill>
                  <a:srgbClr val="24323F"/>
                </a:solidFill>
                <a:latin typeface="Arial" pitchFamily="34" charset="0"/>
                <a:ea typeface="Arial" pitchFamily="34" charset="-122"/>
                <a:cs typeface="Arial" pitchFamily="34" charset="-120"/>
              </a:rPr>
              <a:t>Cummin</a:t>
            </a:r>
            <a:endParaRPr lang="en-US" sz="1750" dirty="0"/>
          </a:p>
        </p:txBody>
      </p:sp>
      <p:sp>
        <p:nvSpPr>
          <p:cNvPr id="39" name="Shape 37"/>
          <p:cNvSpPr/>
          <p:nvPr/>
        </p:nvSpPr>
        <p:spPr>
          <a:xfrm>
            <a:off x="1051560" y="4398264"/>
            <a:ext cx="146304" cy="146304"/>
          </a:xfrm>
          <a:prstGeom prst="ellipse">
            <a:avLst/>
          </a:prstGeom>
          <a:solidFill>
            <a:srgbClr val="2C7A7B"/>
          </a:solidFill>
          <a:ln w="12700">
            <a:solidFill>
              <a:srgbClr val="2C7A7B"/>
            </a:solidFill>
            <a:prstDash val="solid"/>
          </a:ln>
        </p:spPr>
      </p:sp>
      <p:sp>
        <p:nvSpPr>
          <p:cNvPr id="40" name="Text 38"/>
          <p:cNvSpPr/>
          <p:nvPr/>
        </p:nvSpPr>
        <p:spPr>
          <a:xfrm>
            <a:off x="1325880" y="4288536"/>
            <a:ext cx="4315968" cy="384048"/>
          </a:xfrm>
          <a:prstGeom prst="rect">
            <a:avLst/>
          </a:prstGeom>
          <a:noFill/>
          <a:ln/>
        </p:spPr>
        <p:txBody>
          <a:bodyPr wrap="square" lIns="0" tIns="0" rIns="0" bIns="0" rtlCol="0" anchor="ctr">
            <a:normAutofit/>
          </a:bodyPr>
          <a:lstStyle/>
          <a:p>
            <a:pPr marL="0" indent="0">
              <a:buNone/>
            </a:pPr>
            <a:r>
              <a:rPr lang="en-US" sz="1750" dirty="0">
                <a:solidFill>
                  <a:srgbClr val="24323F"/>
                </a:solidFill>
                <a:latin typeface="Arial" pitchFamily="34" charset="0"/>
                <a:ea typeface="Arial" pitchFamily="34" charset="-122"/>
                <a:cs typeface="Arial" pitchFamily="34" charset="-120"/>
              </a:rPr>
              <a:t>Mrs Musselwhite</a:t>
            </a:r>
            <a:endParaRPr lang="en-US" sz="1750" dirty="0"/>
          </a:p>
        </p:txBody>
      </p:sp>
      <p:sp>
        <p:nvSpPr>
          <p:cNvPr id="41" name="Shape 39"/>
          <p:cNvSpPr/>
          <p:nvPr/>
        </p:nvSpPr>
        <p:spPr>
          <a:xfrm>
            <a:off x="1051560" y="5029200"/>
            <a:ext cx="146304" cy="146304"/>
          </a:xfrm>
          <a:prstGeom prst="ellipse">
            <a:avLst/>
          </a:prstGeom>
          <a:solidFill>
            <a:srgbClr val="2C7A7B"/>
          </a:solidFill>
          <a:ln w="12700">
            <a:solidFill>
              <a:srgbClr val="2C7A7B"/>
            </a:solidFill>
            <a:prstDash val="solid"/>
          </a:ln>
        </p:spPr>
      </p:sp>
      <p:sp>
        <p:nvSpPr>
          <p:cNvPr id="42" name="Text 40"/>
          <p:cNvSpPr/>
          <p:nvPr/>
        </p:nvSpPr>
        <p:spPr>
          <a:xfrm>
            <a:off x="1325880" y="4919472"/>
            <a:ext cx="4315968" cy="384048"/>
          </a:xfrm>
          <a:prstGeom prst="rect">
            <a:avLst/>
          </a:prstGeom>
          <a:noFill/>
          <a:ln/>
        </p:spPr>
        <p:txBody>
          <a:bodyPr wrap="square" lIns="0" tIns="0" rIns="0" bIns="0" rtlCol="0" anchor="ctr">
            <a:normAutofit/>
          </a:bodyPr>
          <a:lstStyle/>
          <a:p>
            <a:pPr marL="0" indent="0">
              <a:buNone/>
            </a:pPr>
            <a:r>
              <a:rPr lang="en-US" sz="1750" dirty="0" err="1">
                <a:solidFill>
                  <a:srgbClr val="24323F"/>
                </a:solidFill>
                <a:latin typeface="Arial" pitchFamily="34" charset="0"/>
                <a:ea typeface="Arial" pitchFamily="34" charset="-122"/>
                <a:cs typeface="Arial" pitchFamily="34" charset="-120"/>
              </a:rPr>
              <a:t>Mrs</a:t>
            </a:r>
            <a:r>
              <a:rPr lang="en-US" sz="1750" dirty="0">
                <a:solidFill>
                  <a:srgbClr val="24323F"/>
                </a:solidFill>
                <a:latin typeface="Arial" pitchFamily="34" charset="0"/>
                <a:ea typeface="Arial" pitchFamily="34" charset="-122"/>
                <a:cs typeface="Arial" pitchFamily="34" charset="-120"/>
              </a:rPr>
              <a:t> Mullis</a:t>
            </a:r>
            <a:endParaRPr lang="en-US" sz="1750" dirty="0"/>
          </a:p>
        </p:txBody>
      </p:sp>
      <p:sp>
        <p:nvSpPr>
          <p:cNvPr id="45" name="Shape 43"/>
          <p:cNvSpPr/>
          <p:nvPr/>
        </p:nvSpPr>
        <p:spPr>
          <a:xfrm>
            <a:off x="6537960" y="2505456"/>
            <a:ext cx="146304" cy="146304"/>
          </a:xfrm>
          <a:prstGeom prst="ellipse">
            <a:avLst/>
          </a:prstGeom>
          <a:solidFill>
            <a:srgbClr val="5EA7C6"/>
          </a:solidFill>
          <a:ln w="12700">
            <a:solidFill>
              <a:srgbClr val="5EA7C6"/>
            </a:solidFill>
            <a:prstDash val="solid"/>
          </a:ln>
        </p:spPr>
      </p:sp>
      <p:sp>
        <p:nvSpPr>
          <p:cNvPr id="47" name="Shape 45"/>
          <p:cNvSpPr/>
          <p:nvPr/>
        </p:nvSpPr>
        <p:spPr>
          <a:xfrm>
            <a:off x="6537960" y="3136392"/>
            <a:ext cx="146304" cy="146304"/>
          </a:xfrm>
          <a:prstGeom prst="ellipse">
            <a:avLst/>
          </a:prstGeom>
          <a:solidFill>
            <a:srgbClr val="5EA7C6"/>
          </a:solidFill>
          <a:ln w="12700">
            <a:solidFill>
              <a:srgbClr val="5EA7C6"/>
            </a:solidFill>
            <a:prstDash val="solid"/>
          </a:ln>
        </p:spPr>
      </p:sp>
      <p:sp>
        <p:nvSpPr>
          <p:cNvPr id="48" name="Text 46"/>
          <p:cNvSpPr/>
          <p:nvPr/>
        </p:nvSpPr>
        <p:spPr>
          <a:xfrm>
            <a:off x="6812280" y="2404872"/>
            <a:ext cx="4315968" cy="429768"/>
          </a:xfrm>
          <a:prstGeom prst="rect">
            <a:avLst/>
          </a:prstGeom>
          <a:noFill/>
          <a:ln/>
        </p:spPr>
        <p:txBody>
          <a:bodyPr wrap="square" lIns="0" tIns="0" rIns="0" bIns="0" rtlCol="0" anchor="ctr">
            <a:normAutofit/>
          </a:bodyPr>
          <a:lstStyle/>
          <a:p>
            <a:pPr marL="0" indent="0">
              <a:buNone/>
            </a:pPr>
            <a:r>
              <a:rPr lang="en-US" sz="1670" dirty="0">
                <a:solidFill>
                  <a:srgbClr val="24323F"/>
                </a:solidFill>
                <a:latin typeface="Arial" pitchFamily="34" charset="0"/>
                <a:ea typeface="Arial" pitchFamily="34" charset="-122"/>
                <a:cs typeface="Arial" pitchFamily="34" charset="-120"/>
              </a:rPr>
              <a:t>Miss </a:t>
            </a:r>
            <a:r>
              <a:rPr lang="en-US" sz="1670" dirty="0" err="1">
                <a:solidFill>
                  <a:srgbClr val="24323F"/>
                </a:solidFill>
                <a:latin typeface="Arial" pitchFamily="34" charset="0"/>
                <a:ea typeface="Arial" pitchFamily="34" charset="-122"/>
                <a:cs typeface="Arial" pitchFamily="34" charset="-120"/>
              </a:rPr>
              <a:t>Treacher</a:t>
            </a:r>
            <a:endParaRPr lang="en-US" sz="1670" dirty="0"/>
          </a:p>
        </p:txBody>
      </p:sp>
      <p:sp>
        <p:nvSpPr>
          <p:cNvPr id="49" name="Shape 47"/>
          <p:cNvSpPr/>
          <p:nvPr/>
        </p:nvSpPr>
        <p:spPr>
          <a:xfrm>
            <a:off x="6537960" y="3767328"/>
            <a:ext cx="146304" cy="146304"/>
          </a:xfrm>
          <a:prstGeom prst="ellipse">
            <a:avLst/>
          </a:prstGeom>
          <a:solidFill>
            <a:srgbClr val="5EA7C6"/>
          </a:solidFill>
          <a:ln w="12700">
            <a:solidFill>
              <a:srgbClr val="5EA7C6"/>
            </a:solidFill>
            <a:prstDash val="solid"/>
          </a:ln>
        </p:spPr>
      </p:sp>
      <p:sp>
        <p:nvSpPr>
          <p:cNvPr id="50" name="Text 48"/>
          <p:cNvSpPr/>
          <p:nvPr/>
        </p:nvSpPr>
        <p:spPr>
          <a:xfrm>
            <a:off x="6779515" y="3003804"/>
            <a:ext cx="4315968" cy="429768"/>
          </a:xfrm>
          <a:prstGeom prst="rect">
            <a:avLst/>
          </a:prstGeom>
          <a:noFill/>
          <a:ln/>
        </p:spPr>
        <p:txBody>
          <a:bodyPr wrap="square" lIns="0" tIns="0" rIns="0" bIns="0" rtlCol="0" anchor="ctr">
            <a:normAutofit/>
          </a:bodyPr>
          <a:lstStyle/>
          <a:p>
            <a:pPr marL="0" indent="0">
              <a:buNone/>
            </a:pPr>
            <a:r>
              <a:rPr lang="en-US" sz="1670" dirty="0" err="1">
                <a:solidFill>
                  <a:srgbClr val="24323F"/>
                </a:solidFill>
                <a:latin typeface="Arial" pitchFamily="34" charset="0"/>
                <a:ea typeface="Arial" pitchFamily="34" charset="-122"/>
                <a:cs typeface="Arial" pitchFamily="34" charset="-120"/>
              </a:rPr>
              <a:t>Mrs</a:t>
            </a:r>
            <a:r>
              <a:rPr lang="en-US" sz="1670" dirty="0">
                <a:solidFill>
                  <a:srgbClr val="24323F"/>
                </a:solidFill>
                <a:latin typeface="Arial" pitchFamily="34" charset="0"/>
                <a:ea typeface="Arial" pitchFamily="34" charset="-122"/>
                <a:cs typeface="Arial" pitchFamily="34" charset="-120"/>
              </a:rPr>
              <a:t> Moon-Brewer</a:t>
            </a:r>
            <a:endParaRPr lang="en-US" sz="1670" dirty="0"/>
          </a:p>
        </p:txBody>
      </p:sp>
      <p:sp>
        <p:nvSpPr>
          <p:cNvPr id="51" name="Shape 49"/>
          <p:cNvSpPr/>
          <p:nvPr/>
        </p:nvSpPr>
        <p:spPr>
          <a:xfrm>
            <a:off x="6537960" y="4398264"/>
            <a:ext cx="146304" cy="146304"/>
          </a:xfrm>
          <a:prstGeom prst="ellipse">
            <a:avLst/>
          </a:prstGeom>
          <a:solidFill>
            <a:srgbClr val="5EA7C6"/>
          </a:solidFill>
          <a:ln w="12700">
            <a:solidFill>
              <a:srgbClr val="5EA7C6"/>
            </a:solidFill>
            <a:prstDash val="solid"/>
          </a:ln>
        </p:spPr>
      </p:sp>
      <p:sp>
        <p:nvSpPr>
          <p:cNvPr id="52" name="Text 50"/>
          <p:cNvSpPr/>
          <p:nvPr/>
        </p:nvSpPr>
        <p:spPr>
          <a:xfrm>
            <a:off x="6779515" y="3625596"/>
            <a:ext cx="4315968" cy="429768"/>
          </a:xfrm>
          <a:prstGeom prst="rect">
            <a:avLst/>
          </a:prstGeom>
          <a:noFill/>
          <a:ln/>
        </p:spPr>
        <p:txBody>
          <a:bodyPr wrap="square" lIns="0" tIns="0" rIns="0" bIns="0" rtlCol="0" anchor="ctr">
            <a:normAutofit/>
          </a:bodyPr>
          <a:lstStyle/>
          <a:p>
            <a:pPr marL="0" indent="0">
              <a:buNone/>
            </a:pPr>
            <a:r>
              <a:rPr lang="en-US" sz="1670" dirty="0" err="1">
                <a:solidFill>
                  <a:srgbClr val="24323F"/>
                </a:solidFill>
                <a:latin typeface="Arial" pitchFamily="34" charset="0"/>
                <a:ea typeface="Arial" pitchFamily="34" charset="-122"/>
                <a:cs typeface="Arial" pitchFamily="34" charset="-120"/>
              </a:rPr>
              <a:t>Mrs</a:t>
            </a:r>
            <a:r>
              <a:rPr lang="en-US" sz="1670" dirty="0">
                <a:solidFill>
                  <a:srgbClr val="24323F"/>
                </a:solidFill>
                <a:latin typeface="Arial" pitchFamily="34" charset="0"/>
                <a:ea typeface="Arial" pitchFamily="34" charset="-122"/>
                <a:cs typeface="Arial" pitchFamily="34" charset="-120"/>
              </a:rPr>
              <a:t> Gordon</a:t>
            </a:r>
            <a:endParaRPr lang="en-US" sz="1670" dirty="0"/>
          </a:p>
        </p:txBody>
      </p:sp>
      <p:sp>
        <p:nvSpPr>
          <p:cNvPr id="54" name="Text 52"/>
          <p:cNvSpPr/>
          <p:nvPr/>
        </p:nvSpPr>
        <p:spPr>
          <a:xfrm>
            <a:off x="6812280" y="4265676"/>
            <a:ext cx="4315968" cy="429768"/>
          </a:xfrm>
          <a:prstGeom prst="rect">
            <a:avLst/>
          </a:prstGeom>
          <a:noFill/>
          <a:ln/>
        </p:spPr>
        <p:txBody>
          <a:bodyPr wrap="square" lIns="0" tIns="0" rIns="0" bIns="0" rtlCol="0" anchor="ctr">
            <a:normAutofit/>
          </a:bodyPr>
          <a:lstStyle/>
          <a:p>
            <a:pPr marL="0" indent="0">
              <a:buNone/>
            </a:pPr>
            <a:r>
              <a:rPr lang="en-US" sz="1670" dirty="0">
                <a:solidFill>
                  <a:srgbClr val="24323F"/>
                </a:solidFill>
                <a:latin typeface="Arial" pitchFamily="34" charset="0"/>
                <a:ea typeface="Arial" pitchFamily="34" charset="-122"/>
                <a:cs typeface="Arial" pitchFamily="34" charset="-120"/>
              </a:rPr>
              <a:t>Mrs Hazlewood</a:t>
            </a:r>
            <a:endParaRPr lang="en-US" sz="1670" dirty="0"/>
          </a:p>
        </p:txBody>
      </p:sp>
      <p:sp>
        <p:nvSpPr>
          <p:cNvPr id="55"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D96B5F"/>
                </a:solidFill>
                <a:latin typeface="Arial" pitchFamily="34" charset="0"/>
                <a:ea typeface="Arial" pitchFamily="34" charset="-122"/>
                <a:cs typeface="Arial" pitchFamily="34" charset="-120"/>
              </a:rPr>
              <a:t>MORNING ORGANISATION</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English and Maths Lessons</a:t>
            </a:r>
            <a:endParaRPr lang="en-US" sz="2600" dirty="0"/>
          </a:p>
        </p:txBody>
      </p:sp>
      <p:sp>
        <p:nvSpPr>
          <p:cNvPr id="4" name="Shape 2"/>
          <p:cNvSpPr/>
          <p:nvPr/>
        </p:nvSpPr>
        <p:spPr>
          <a:xfrm>
            <a:off x="685800" y="1298448"/>
            <a:ext cx="960120" cy="0"/>
          </a:xfrm>
          <a:prstGeom prst="line">
            <a:avLst/>
          </a:prstGeom>
          <a:noFill/>
          <a:ln w="50800">
            <a:solidFill>
              <a:srgbClr val="D96B5F"/>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D96B5F"/>
          </a:solidFill>
          <a:ln w="12700">
            <a:solidFill>
              <a:srgbClr val="D96B5F"/>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D96B5F"/>
            </a:solidFill>
            <a:prstDash val="solid"/>
          </a:ln>
        </p:spPr>
      </p:sp>
      <p:sp>
        <p:nvSpPr>
          <p:cNvPr id="8" name="Shape 6"/>
          <p:cNvSpPr/>
          <p:nvPr/>
        </p:nvSpPr>
        <p:spPr>
          <a:xfrm>
            <a:off x="11045952" y="658368"/>
            <a:ext cx="228600" cy="0"/>
          </a:xfrm>
          <a:prstGeom prst="line">
            <a:avLst/>
          </a:prstGeom>
          <a:noFill/>
          <a:ln w="17780">
            <a:solidFill>
              <a:srgbClr val="D96B5F"/>
            </a:solidFill>
            <a:prstDash val="solid"/>
          </a:ln>
        </p:spPr>
      </p:sp>
      <p:sp>
        <p:nvSpPr>
          <p:cNvPr id="9" name="Shape 7"/>
          <p:cNvSpPr/>
          <p:nvPr/>
        </p:nvSpPr>
        <p:spPr>
          <a:xfrm>
            <a:off x="11045952" y="722376"/>
            <a:ext cx="164592" cy="0"/>
          </a:xfrm>
          <a:prstGeom prst="line">
            <a:avLst/>
          </a:prstGeom>
          <a:noFill/>
          <a:ln w="17780">
            <a:solidFill>
              <a:srgbClr val="D96B5F"/>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77240" y="1828800"/>
            <a:ext cx="5212080" cy="3246120"/>
          </a:xfrm>
          <a:prstGeom prst="roundRect">
            <a:avLst>
              <a:gd name="adj" fmla="val 3380"/>
            </a:avLst>
          </a:prstGeom>
          <a:solidFill>
            <a:srgbClr val="F8EAE7"/>
          </a:solidFill>
          <a:ln w="11430">
            <a:solidFill>
              <a:srgbClr val="F8EAE7"/>
            </a:solidFill>
            <a:prstDash val="solid"/>
          </a:ln>
          <a:effectLst>
            <a:outerShdw algn="bl" rotWithShape="0">
              <a:srgbClr val="000000">
                <a:alpha val="0"/>
              </a:srgbClr>
            </a:outerShdw>
          </a:effectLst>
        </p:spPr>
      </p:sp>
      <p:sp>
        <p:nvSpPr>
          <p:cNvPr id="28" name="Shape 26"/>
          <p:cNvSpPr/>
          <p:nvPr/>
        </p:nvSpPr>
        <p:spPr>
          <a:xfrm>
            <a:off x="923544" y="1993392"/>
            <a:ext cx="50292" cy="2916936"/>
          </a:xfrm>
          <a:prstGeom prst="roundRect">
            <a:avLst>
              <a:gd name="adj" fmla="val 45455"/>
            </a:avLst>
          </a:prstGeom>
          <a:solidFill>
            <a:srgbClr val="D96B5F"/>
          </a:solidFill>
          <a:ln w="12700">
            <a:solidFill>
              <a:srgbClr val="D96B5F"/>
            </a:solidFill>
            <a:prstDash val="solid"/>
          </a:ln>
        </p:spPr>
      </p:sp>
      <p:sp>
        <p:nvSpPr>
          <p:cNvPr id="29" name="Shape 27"/>
          <p:cNvSpPr/>
          <p:nvPr/>
        </p:nvSpPr>
        <p:spPr>
          <a:xfrm>
            <a:off x="1088136" y="2121408"/>
            <a:ext cx="694944" cy="694944"/>
          </a:xfrm>
          <a:prstGeom prst="ellipse">
            <a:avLst/>
          </a:prstGeom>
          <a:solidFill>
            <a:srgbClr val="D96B5F"/>
          </a:solidFill>
          <a:ln w="12700">
            <a:solidFill>
              <a:srgbClr val="D96B5F"/>
            </a:solidFill>
            <a:prstDash val="solid"/>
          </a:ln>
        </p:spPr>
      </p:sp>
      <p:sp>
        <p:nvSpPr>
          <p:cNvPr id="31" name="Text 29"/>
          <p:cNvSpPr/>
          <p:nvPr/>
        </p:nvSpPr>
        <p:spPr>
          <a:xfrm>
            <a:off x="2002536" y="2139696"/>
            <a:ext cx="3657600" cy="2624328"/>
          </a:xfrm>
          <a:prstGeom prst="rect">
            <a:avLst/>
          </a:prstGeom>
          <a:noFill/>
          <a:ln/>
        </p:spPr>
        <p:txBody>
          <a:bodyPr wrap="square" lIns="0" tIns="0" rIns="0" bIns="0" rtlCol="0" anchor="ctr">
            <a:normAutofit/>
          </a:bodyPr>
          <a:lstStyle/>
          <a:p>
            <a:pPr marL="0" indent="0">
              <a:buNone/>
            </a:pPr>
            <a:r>
              <a:rPr lang="en-US" sz="2000" b="1" dirty="0">
                <a:solidFill>
                  <a:srgbClr val="24323F"/>
                </a:solidFill>
                <a:latin typeface="Arial" pitchFamily="34" charset="0"/>
                <a:ea typeface="Arial" pitchFamily="34" charset="-122"/>
                <a:cs typeface="Arial" pitchFamily="34" charset="-120"/>
              </a:rPr>
              <a:t>3 classes into 4 groups each morning for English and Maths</a:t>
            </a:r>
            <a:endParaRPr lang="en-US" sz="2000" dirty="0"/>
          </a:p>
        </p:txBody>
      </p:sp>
      <p:sp>
        <p:nvSpPr>
          <p:cNvPr id="32" name="Shape 30"/>
          <p:cNvSpPr/>
          <p:nvPr/>
        </p:nvSpPr>
        <p:spPr>
          <a:xfrm>
            <a:off x="6199632" y="1828800"/>
            <a:ext cx="5212080" cy="3246120"/>
          </a:xfrm>
          <a:prstGeom prst="roundRect">
            <a:avLst>
              <a:gd name="adj" fmla="val 3380"/>
            </a:avLst>
          </a:prstGeom>
          <a:solidFill>
            <a:srgbClr val="E8F2F0"/>
          </a:solidFill>
          <a:ln w="11430">
            <a:solidFill>
              <a:srgbClr val="E8F2F0"/>
            </a:solidFill>
            <a:prstDash val="solid"/>
          </a:ln>
          <a:effectLst>
            <a:outerShdw algn="bl" rotWithShape="0">
              <a:srgbClr val="000000">
                <a:alpha val="0"/>
              </a:srgbClr>
            </a:outerShdw>
          </a:effectLst>
        </p:spPr>
      </p:sp>
      <p:sp>
        <p:nvSpPr>
          <p:cNvPr id="33" name="Shape 31"/>
          <p:cNvSpPr/>
          <p:nvPr/>
        </p:nvSpPr>
        <p:spPr>
          <a:xfrm>
            <a:off x="6345936" y="1993392"/>
            <a:ext cx="50292" cy="2916936"/>
          </a:xfrm>
          <a:prstGeom prst="roundRect">
            <a:avLst>
              <a:gd name="adj" fmla="val 45455"/>
            </a:avLst>
          </a:prstGeom>
          <a:solidFill>
            <a:srgbClr val="2C7A7B"/>
          </a:solidFill>
          <a:ln w="12700">
            <a:solidFill>
              <a:srgbClr val="2C7A7B"/>
            </a:solidFill>
            <a:prstDash val="solid"/>
          </a:ln>
        </p:spPr>
      </p:sp>
      <p:sp>
        <p:nvSpPr>
          <p:cNvPr id="34" name="Shape 32"/>
          <p:cNvSpPr/>
          <p:nvPr/>
        </p:nvSpPr>
        <p:spPr>
          <a:xfrm>
            <a:off x="6510528" y="2121408"/>
            <a:ext cx="694944" cy="694944"/>
          </a:xfrm>
          <a:prstGeom prst="ellipse">
            <a:avLst/>
          </a:prstGeom>
          <a:solidFill>
            <a:srgbClr val="2C7A7B"/>
          </a:solidFill>
          <a:ln w="12700">
            <a:solidFill>
              <a:srgbClr val="2C7A7B"/>
            </a:solidFill>
            <a:prstDash val="solid"/>
          </a:ln>
        </p:spPr>
      </p:sp>
      <p:sp>
        <p:nvSpPr>
          <p:cNvPr id="36" name="Text 34"/>
          <p:cNvSpPr/>
          <p:nvPr/>
        </p:nvSpPr>
        <p:spPr>
          <a:xfrm>
            <a:off x="7424928" y="2139696"/>
            <a:ext cx="3657600" cy="2624328"/>
          </a:xfrm>
          <a:prstGeom prst="rect">
            <a:avLst/>
          </a:prstGeom>
          <a:noFill/>
          <a:ln/>
        </p:spPr>
        <p:txBody>
          <a:bodyPr wrap="square" lIns="0" tIns="0" rIns="0" bIns="0" rtlCol="0" anchor="ctr">
            <a:normAutofit/>
          </a:bodyPr>
          <a:lstStyle/>
          <a:p>
            <a:pPr marL="0" indent="0">
              <a:buNone/>
            </a:pPr>
            <a:r>
              <a:rPr lang="en-US" sz="2000" b="1" dirty="0">
                <a:solidFill>
                  <a:srgbClr val="24323F"/>
                </a:solidFill>
                <a:latin typeface="Arial" pitchFamily="34" charset="0"/>
                <a:ea typeface="Arial" pitchFamily="34" charset="-122"/>
                <a:cs typeface="Arial" pitchFamily="34" charset="-120"/>
              </a:rPr>
              <a:t>4th group for Maths &amp; English – Mrs Musselwhite</a:t>
            </a:r>
            <a:endParaRPr lang="en-US" sz="2000" dirty="0"/>
          </a:p>
        </p:txBody>
      </p:sp>
      <p:sp>
        <p:nvSpPr>
          <p:cNvPr id="37"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D96B5F"/>
                </a:solidFill>
                <a:latin typeface="Arial" pitchFamily="34" charset="0"/>
                <a:ea typeface="Arial" pitchFamily="34" charset="-122"/>
                <a:cs typeface="Arial" pitchFamily="34" charset="-120"/>
              </a:rPr>
              <a:t>WRITING</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English - Writing</a:t>
            </a:r>
            <a:endParaRPr lang="en-US" sz="2600" dirty="0"/>
          </a:p>
        </p:txBody>
      </p:sp>
      <p:sp>
        <p:nvSpPr>
          <p:cNvPr id="4" name="Shape 2"/>
          <p:cNvSpPr/>
          <p:nvPr/>
        </p:nvSpPr>
        <p:spPr>
          <a:xfrm>
            <a:off x="685800" y="1298448"/>
            <a:ext cx="960120" cy="0"/>
          </a:xfrm>
          <a:prstGeom prst="line">
            <a:avLst/>
          </a:prstGeom>
          <a:noFill/>
          <a:ln w="50800">
            <a:solidFill>
              <a:srgbClr val="D96B5F"/>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D96B5F"/>
          </a:solidFill>
          <a:ln w="12700">
            <a:solidFill>
              <a:srgbClr val="D96B5F"/>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D96B5F"/>
            </a:solidFill>
            <a:prstDash val="solid"/>
          </a:ln>
        </p:spPr>
      </p:sp>
      <p:sp>
        <p:nvSpPr>
          <p:cNvPr id="8" name="Shape 6"/>
          <p:cNvSpPr/>
          <p:nvPr/>
        </p:nvSpPr>
        <p:spPr>
          <a:xfrm>
            <a:off x="11045952" y="658368"/>
            <a:ext cx="228600" cy="0"/>
          </a:xfrm>
          <a:prstGeom prst="line">
            <a:avLst/>
          </a:prstGeom>
          <a:noFill/>
          <a:ln w="17780">
            <a:solidFill>
              <a:srgbClr val="D96B5F"/>
            </a:solidFill>
            <a:prstDash val="solid"/>
          </a:ln>
        </p:spPr>
      </p:sp>
      <p:sp>
        <p:nvSpPr>
          <p:cNvPr id="9" name="Shape 7"/>
          <p:cNvSpPr/>
          <p:nvPr/>
        </p:nvSpPr>
        <p:spPr>
          <a:xfrm>
            <a:off x="11045952" y="722376"/>
            <a:ext cx="164592" cy="0"/>
          </a:xfrm>
          <a:prstGeom prst="line">
            <a:avLst/>
          </a:prstGeom>
          <a:noFill/>
          <a:ln w="17780">
            <a:solidFill>
              <a:srgbClr val="D96B5F"/>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685800" y="1490472"/>
            <a:ext cx="5486400" cy="960120"/>
          </a:xfrm>
          <a:prstGeom prst="roundRect">
            <a:avLst>
              <a:gd name="adj" fmla="val 11429"/>
            </a:avLst>
          </a:prstGeom>
          <a:solidFill>
            <a:srgbClr val="F8EAE7"/>
          </a:solidFill>
          <a:ln w="11430">
            <a:solidFill>
              <a:srgbClr val="F8EAE7"/>
            </a:solidFill>
            <a:prstDash val="solid"/>
          </a:ln>
        </p:spPr>
      </p:sp>
      <p:sp>
        <p:nvSpPr>
          <p:cNvPr id="28" name="Shape 26"/>
          <p:cNvSpPr/>
          <p:nvPr/>
        </p:nvSpPr>
        <p:spPr>
          <a:xfrm>
            <a:off x="832104" y="1655064"/>
            <a:ext cx="50292" cy="630936"/>
          </a:xfrm>
          <a:prstGeom prst="roundRect">
            <a:avLst>
              <a:gd name="adj" fmla="val 45455"/>
            </a:avLst>
          </a:prstGeom>
          <a:solidFill>
            <a:srgbClr val="D96B5F"/>
          </a:solidFill>
          <a:ln w="12700">
            <a:solidFill>
              <a:srgbClr val="D96B5F"/>
            </a:solidFill>
            <a:prstDash val="solid"/>
          </a:ln>
        </p:spPr>
      </p:sp>
      <p:sp>
        <p:nvSpPr>
          <p:cNvPr id="29" name="Text 27"/>
          <p:cNvSpPr/>
          <p:nvPr/>
        </p:nvSpPr>
        <p:spPr>
          <a:xfrm>
            <a:off x="1033272" y="1719072"/>
            <a:ext cx="4800600" cy="502920"/>
          </a:xfrm>
          <a:prstGeom prst="rect">
            <a:avLst/>
          </a:prstGeom>
          <a:noFill/>
          <a:ln/>
        </p:spPr>
        <p:txBody>
          <a:bodyPr wrap="square" lIns="0" tIns="0" rIns="0" bIns="0" rtlCol="0" anchor="ctr">
            <a:normAutofit fontScale="77500" lnSpcReduction="20000"/>
          </a:bodyPr>
          <a:lstStyle/>
          <a:p>
            <a:pPr marL="0" indent="0">
              <a:buNone/>
            </a:pPr>
            <a:r>
              <a:rPr lang="en-US" sz="1650" b="1" dirty="0">
                <a:solidFill>
                  <a:srgbClr val="24323F"/>
                </a:solidFill>
                <a:latin typeface="Arial" pitchFamily="34" charset="0"/>
                <a:ea typeface="Arial" pitchFamily="34" charset="-122"/>
                <a:cs typeface="Arial" pitchFamily="34" charset="-120"/>
              </a:rPr>
              <a:t>We have carefully chosen engaging and challenging texts within Year 6 to hook our writing. In each unit children will focus on:</a:t>
            </a:r>
            <a:endParaRPr lang="en-US" sz="1650" dirty="0"/>
          </a:p>
        </p:txBody>
      </p:sp>
      <p:sp>
        <p:nvSpPr>
          <p:cNvPr id="30" name="Shape 28"/>
          <p:cNvSpPr/>
          <p:nvPr/>
        </p:nvSpPr>
        <p:spPr>
          <a:xfrm>
            <a:off x="685800" y="2670048"/>
            <a:ext cx="5486400" cy="3246120"/>
          </a:xfrm>
          <a:prstGeom prst="roundRect">
            <a:avLst>
              <a:gd name="adj" fmla="val 3380"/>
            </a:avLst>
          </a:prstGeom>
          <a:solidFill>
            <a:srgbClr val="FFFFFF"/>
          </a:solidFill>
          <a:ln w="11430">
            <a:solidFill>
              <a:srgbClr val="E1E6E7"/>
            </a:solidFill>
            <a:prstDash val="solid"/>
          </a:ln>
          <a:effectLst>
            <a:outerShdw algn="bl" rotWithShape="0">
              <a:srgbClr val="000000">
                <a:alpha val="0"/>
              </a:srgbClr>
            </a:outerShdw>
          </a:effectLst>
        </p:spPr>
      </p:sp>
      <p:sp>
        <p:nvSpPr>
          <p:cNvPr id="31" name="Shape 29"/>
          <p:cNvSpPr/>
          <p:nvPr/>
        </p:nvSpPr>
        <p:spPr>
          <a:xfrm>
            <a:off x="1033272" y="2980944"/>
            <a:ext cx="155448" cy="155448"/>
          </a:xfrm>
          <a:prstGeom prst="ellipse">
            <a:avLst/>
          </a:prstGeom>
          <a:solidFill>
            <a:srgbClr val="D96B5F"/>
          </a:solidFill>
          <a:ln w="12700">
            <a:solidFill>
              <a:srgbClr val="D96B5F"/>
            </a:solidFill>
            <a:prstDash val="solid"/>
          </a:ln>
        </p:spPr>
      </p:sp>
      <p:sp>
        <p:nvSpPr>
          <p:cNvPr id="32" name="Text 30"/>
          <p:cNvSpPr/>
          <p:nvPr/>
        </p:nvSpPr>
        <p:spPr>
          <a:xfrm>
            <a:off x="1335024" y="2843784"/>
            <a:ext cx="4480560" cy="356616"/>
          </a:xfrm>
          <a:prstGeom prst="rect">
            <a:avLst/>
          </a:prstGeom>
          <a:noFill/>
          <a:ln/>
        </p:spPr>
        <p:txBody>
          <a:bodyPr wrap="square" lIns="0" tIns="0" rIns="0" bIns="0" rtlCol="0" anchor="ctr">
            <a:normAutofit/>
          </a:bodyPr>
          <a:lstStyle/>
          <a:p>
            <a:pPr marL="0" indent="0">
              <a:buNone/>
            </a:pPr>
            <a:r>
              <a:rPr lang="en-US" sz="1300" dirty="0">
                <a:solidFill>
                  <a:srgbClr val="24323F"/>
                </a:solidFill>
                <a:latin typeface="Arial" pitchFamily="34" charset="0"/>
                <a:ea typeface="Arial" pitchFamily="34" charset="-122"/>
                <a:cs typeface="Arial" pitchFamily="34" charset="-120"/>
              </a:rPr>
              <a:t>Reading and critiquing examples of high quality writing.</a:t>
            </a:r>
            <a:endParaRPr lang="en-US" sz="1300" dirty="0"/>
          </a:p>
        </p:txBody>
      </p:sp>
      <p:sp>
        <p:nvSpPr>
          <p:cNvPr id="33" name="Shape 31"/>
          <p:cNvSpPr/>
          <p:nvPr/>
        </p:nvSpPr>
        <p:spPr>
          <a:xfrm>
            <a:off x="1033272" y="3511296"/>
            <a:ext cx="155448" cy="155448"/>
          </a:xfrm>
          <a:prstGeom prst="ellipse">
            <a:avLst/>
          </a:prstGeom>
          <a:solidFill>
            <a:srgbClr val="D96B5F"/>
          </a:solidFill>
          <a:ln w="12700">
            <a:solidFill>
              <a:srgbClr val="D96B5F"/>
            </a:solidFill>
            <a:prstDash val="solid"/>
          </a:ln>
        </p:spPr>
      </p:sp>
      <p:sp>
        <p:nvSpPr>
          <p:cNvPr id="34" name="Text 32"/>
          <p:cNvSpPr/>
          <p:nvPr/>
        </p:nvSpPr>
        <p:spPr>
          <a:xfrm>
            <a:off x="1335024" y="3374136"/>
            <a:ext cx="4480560" cy="356616"/>
          </a:xfrm>
          <a:prstGeom prst="rect">
            <a:avLst/>
          </a:prstGeom>
          <a:noFill/>
          <a:ln/>
        </p:spPr>
        <p:txBody>
          <a:bodyPr wrap="square" lIns="0" tIns="0" rIns="0" bIns="0" rtlCol="0" anchor="ctr">
            <a:normAutofit/>
          </a:bodyPr>
          <a:lstStyle/>
          <a:p>
            <a:pPr marL="0" indent="0">
              <a:buNone/>
            </a:pPr>
            <a:r>
              <a:rPr lang="en-US" sz="1300" dirty="0">
                <a:solidFill>
                  <a:srgbClr val="24323F"/>
                </a:solidFill>
                <a:latin typeface="Arial" pitchFamily="34" charset="0"/>
                <a:ea typeface="Arial" pitchFamily="34" charset="-122"/>
                <a:cs typeface="Arial" pitchFamily="34" charset="-120"/>
              </a:rPr>
              <a:t>Learning and revising grammar skills.</a:t>
            </a:r>
            <a:endParaRPr lang="en-US" sz="1300" dirty="0"/>
          </a:p>
        </p:txBody>
      </p:sp>
      <p:sp>
        <p:nvSpPr>
          <p:cNvPr id="35" name="Shape 33"/>
          <p:cNvSpPr/>
          <p:nvPr/>
        </p:nvSpPr>
        <p:spPr>
          <a:xfrm>
            <a:off x="1033272" y="4041648"/>
            <a:ext cx="155448" cy="155448"/>
          </a:xfrm>
          <a:prstGeom prst="ellipse">
            <a:avLst/>
          </a:prstGeom>
          <a:solidFill>
            <a:srgbClr val="D96B5F"/>
          </a:solidFill>
          <a:ln w="12700">
            <a:solidFill>
              <a:srgbClr val="D96B5F"/>
            </a:solidFill>
            <a:prstDash val="solid"/>
          </a:ln>
        </p:spPr>
      </p:sp>
      <p:sp>
        <p:nvSpPr>
          <p:cNvPr id="36" name="Text 34"/>
          <p:cNvSpPr/>
          <p:nvPr/>
        </p:nvSpPr>
        <p:spPr>
          <a:xfrm>
            <a:off x="1335024" y="3904488"/>
            <a:ext cx="4480560" cy="356616"/>
          </a:xfrm>
          <a:prstGeom prst="rect">
            <a:avLst/>
          </a:prstGeom>
          <a:noFill/>
          <a:ln/>
        </p:spPr>
        <p:txBody>
          <a:bodyPr wrap="square" lIns="0" tIns="0" rIns="0" bIns="0" rtlCol="0" anchor="ctr">
            <a:normAutofit/>
          </a:bodyPr>
          <a:lstStyle/>
          <a:p>
            <a:pPr marL="0" indent="0">
              <a:buNone/>
            </a:pPr>
            <a:r>
              <a:rPr lang="en-US" sz="1300" dirty="0">
                <a:solidFill>
                  <a:srgbClr val="24323F"/>
                </a:solidFill>
                <a:latin typeface="Arial" pitchFamily="34" charset="0"/>
                <a:ea typeface="Arial" pitchFamily="34" charset="-122"/>
                <a:cs typeface="Arial" pitchFamily="34" charset="-120"/>
              </a:rPr>
              <a:t>Writing for a variety of purposes.</a:t>
            </a:r>
            <a:endParaRPr lang="en-US" sz="1300" dirty="0"/>
          </a:p>
        </p:txBody>
      </p:sp>
      <p:sp>
        <p:nvSpPr>
          <p:cNvPr id="37" name="Shape 35"/>
          <p:cNvSpPr/>
          <p:nvPr/>
        </p:nvSpPr>
        <p:spPr>
          <a:xfrm>
            <a:off x="1033272" y="4572000"/>
            <a:ext cx="155448" cy="155448"/>
          </a:xfrm>
          <a:prstGeom prst="ellipse">
            <a:avLst/>
          </a:prstGeom>
          <a:solidFill>
            <a:srgbClr val="D96B5F"/>
          </a:solidFill>
          <a:ln w="12700">
            <a:solidFill>
              <a:srgbClr val="D96B5F"/>
            </a:solidFill>
            <a:prstDash val="solid"/>
          </a:ln>
        </p:spPr>
      </p:sp>
      <p:sp>
        <p:nvSpPr>
          <p:cNvPr id="38" name="Text 36"/>
          <p:cNvSpPr/>
          <p:nvPr/>
        </p:nvSpPr>
        <p:spPr>
          <a:xfrm>
            <a:off x="1335024" y="4434840"/>
            <a:ext cx="4480560" cy="356616"/>
          </a:xfrm>
          <a:prstGeom prst="rect">
            <a:avLst/>
          </a:prstGeom>
          <a:noFill/>
          <a:ln/>
        </p:spPr>
        <p:txBody>
          <a:bodyPr wrap="square" lIns="0" tIns="0" rIns="0" bIns="0" rtlCol="0" anchor="ctr">
            <a:normAutofit/>
          </a:bodyPr>
          <a:lstStyle/>
          <a:p>
            <a:pPr marL="0" indent="0">
              <a:buNone/>
            </a:pPr>
            <a:r>
              <a:rPr lang="en-US" sz="1300" dirty="0">
                <a:solidFill>
                  <a:srgbClr val="24323F"/>
                </a:solidFill>
                <a:latin typeface="Arial" pitchFamily="34" charset="0"/>
                <a:ea typeface="Arial" pitchFamily="34" charset="-122"/>
                <a:cs typeface="Arial" pitchFamily="34" charset="-120"/>
              </a:rPr>
              <a:t>Editing and improving writing (writer’s choice).</a:t>
            </a:r>
            <a:endParaRPr lang="en-US" sz="1300" dirty="0"/>
          </a:p>
        </p:txBody>
      </p:sp>
      <p:sp>
        <p:nvSpPr>
          <p:cNvPr id="39" name="Shape 37"/>
          <p:cNvSpPr/>
          <p:nvPr/>
        </p:nvSpPr>
        <p:spPr>
          <a:xfrm>
            <a:off x="1033272" y="5102352"/>
            <a:ext cx="155448" cy="155448"/>
          </a:xfrm>
          <a:prstGeom prst="ellipse">
            <a:avLst/>
          </a:prstGeom>
          <a:solidFill>
            <a:srgbClr val="D96B5F"/>
          </a:solidFill>
          <a:ln w="12700">
            <a:solidFill>
              <a:srgbClr val="D96B5F"/>
            </a:solidFill>
            <a:prstDash val="solid"/>
          </a:ln>
        </p:spPr>
      </p:sp>
      <p:sp>
        <p:nvSpPr>
          <p:cNvPr id="40" name="Text 38"/>
          <p:cNvSpPr/>
          <p:nvPr/>
        </p:nvSpPr>
        <p:spPr>
          <a:xfrm>
            <a:off x="1335024" y="4965192"/>
            <a:ext cx="4480560" cy="356616"/>
          </a:xfrm>
          <a:prstGeom prst="rect">
            <a:avLst/>
          </a:prstGeom>
          <a:noFill/>
          <a:ln/>
        </p:spPr>
        <p:txBody>
          <a:bodyPr wrap="square" lIns="0" tIns="0" rIns="0" bIns="0" rtlCol="0" anchor="ctr">
            <a:normAutofit/>
          </a:bodyPr>
          <a:lstStyle/>
          <a:p>
            <a:pPr marL="0" indent="0">
              <a:buNone/>
            </a:pPr>
            <a:r>
              <a:rPr lang="en-US" sz="1300" dirty="0">
                <a:solidFill>
                  <a:srgbClr val="24323F"/>
                </a:solidFill>
                <a:latin typeface="Arial" pitchFamily="34" charset="0"/>
                <a:ea typeface="Arial" pitchFamily="34" charset="-122"/>
                <a:cs typeface="Arial" pitchFamily="34" charset="-120"/>
              </a:rPr>
              <a:t>Publishing and sharing final pieces of work</a:t>
            </a:r>
            <a:endParaRPr lang="en-US" sz="1300" dirty="0"/>
          </a:p>
        </p:txBody>
      </p:sp>
      <p:sp>
        <p:nvSpPr>
          <p:cNvPr id="41" name="Shape 39"/>
          <p:cNvSpPr/>
          <p:nvPr/>
        </p:nvSpPr>
        <p:spPr>
          <a:xfrm>
            <a:off x="6446520" y="1554480"/>
            <a:ext cx="1170432" cy="4407408"/>
          </a:xfrm>
          <a:prstGeom prst="roundRect">
            <a:avLst>
              <a:gd name="adj" fmla="val 9375"/>
            </a:avLst>
          </a:prstGeom>
          <a:solidFill>
            <a:srgbClr val="FFFFFF"/>
          </a:solidFill>
          <a:ln w="11430">
            <a:solidFill>
              <a:srgbClr val="E1E6E7"/>
            </a:solidFill>
            <a:prstDash val="solid"/>
          </a:ln>
          <a:effectLst>
            <a:outerShdw algn="bl" rotWithShape="0">
              <a:srgbClr val="000000">
                <a:alpha val="0"/>
              </a:srgbClr>
            </a:outerShdw>
          </a:effectLst>
        </p:spPr>
      </p:sp>
      <p:pic>
        <p:nvPicPr>
          <p:cNvPr id="42" name="Image 0" descr="/mnt/data/modernize_work/assets/slide4_img4.jpg"/>
          <p:cNvPicPr>
            <a:picLocks noChangeAspect="1"/>
          </p:cNvPicPr>
          <p:nvPr/>
        </p:nvPicPr>
        <p:blipFill>
          <a:blip r:embed="rId3"/>
          <a:stretch>
            <a:fillRect/>
          </a:stretch>
        </p:blipFill>
        <p:spPr>
          <a:xfrm>
            <a:off x="6510528" y="3236772"/>
            <a:ext cx="1042416" cy="1042823"/>
          </a:xfrm>
          <a:prstGeom prst="rect">
            <a:avLst/>
          </a:prstGeom>
        </p:spPr>
      </p:pic>
      <p:sp>
        <p:nvSpPr>
          <p:cNvPr id="43" name="Shape 40"/>
          <p:cNvSpPr/>
          <p:nvPr/>
        </p:nvSpPr>
        <p:spPr>
          <a:xfrm>
            <a:off x="7781544" y="1554480"/>
            <a:ext cx="1170432" cy="4407408"/>
          </a:xfrm>
          <a:prstGeom prst="roundRect">
            <a:avLst>
              <a:gd name="adj" fmla="val 9375"/>
            </a:avLst>
          </a:prstGeom>
          <a:solidFill>
            <a:srgbClr val="FFFFFF"/>
          </a:solidFill>
          <a:ln w="11430">
            <a:solidFill>
              <a:srgbClr val="E1E6E7"/>
            </a:solidFill>
            <a:prstDash val="solid"/>
          </a:ln>
          <a:effectLst>
            <a:outerShdw algn="bl" rotWithShape="0">
              <a:srgbClr val="000000">
                <a:alpha val="0"/>
              </a:srgbClr>
            </a:outerShdw>
          </a:effectLst>
        </p:spPr>
      </p:sp>
      <p:pic>
        <p:nvPicPr>
          <p:cNvPr id="44" name="Image 1" descr="/mnt/data/modernize_work/assets/slide4_img1.jpg"/>
          <p:cNvPicPr>
            <a:picLocks noChangeAspect="1"/>
          </p:cNvPicPr>
          <p:nvPr/>
        </p:nvPicPr>
        <p:blipFill>
          <a:blip r:embed="rId4"/>
          <a:stretch>
            <a:fillRect/>
          </a:stretch>
        </p:blipFill>
        <p:spPr>
          <a:xfrm>
            <a:off x="7845552" y="3087389"/>
            <a:ext cx="1042416" cy="1341591"/>
          </a:xfrm>
          <a:prstGeom prst="rect">
            <a:avLst/>
          </a:prstGeom>
        </p:spPr>
      </p:pic>
      <p:sp>
        <p:nvSpPr>
          <p:cNvPr id="45" name="Shape 41"/>
          <p:cNvSpPr/>
          <p:nvPr/>
        </p:nvSpPr>
        <p:spPr>
          <a:xfrm>
            <a:off x="9116568" y="1554480"/>
            <a:ext cx="1170432" cy="4407408"/>
          </a:xfrm>
          <a:prstGeom prst="roundRect">
            <a:avLst>
              <a:gd name="adj" fmla="val 9375"/>
            </a:avLst>
          </a:prstGeom>
          <a:solidFill>
            <a:srgbClr val="FFFFFF"/>
          </a:solidFill>
          <a:ln w="11430">
            <a:solidFill>
              <a:srgbClr val="E1E6E7"/>
            </a:solidFill>
            <a:prstDash val="solid"/>
          </a:ln>
          <a:effectLst>
            <a:outerShdw algn="bl" rotWithShape="0">
              <a:srgbClr val="000000">
                <a:alpha val="0"/>
              </a:srgbClr>
            </a:outerShdw>
          </a:effectLst>
        </p:spPr>
      </p:sp>
      <p:pic>
        <p:nvPicPr>
          <p:cNvPr id="46" name="Image 2" descr="/mnt/data/modernize_work/assets/slide4_img2.jpg"/>
          <p:cNvPicPr>
            <a:picLocks noChangeAspect="1"/>
          </p:cNvPicPr>
          <p:nvPr/>
        </p:nvPicPr>
        <p:blipFill>
          <a:blip r:embed="rId5"/>
          <a:stretch>
            <a:fillRect/>
          </a:stretch>
        </p:blipFill>
        <p:spPr>
          <a:xfrm>
            <a:off x="9180576" y="3063644"/>
            <a:ext cx="1042416" cy="1389080"/>
          </a:xfrm>
          <a:prstGeom prst="rect">
            <a:avLst/>
          </a:prstGeom>
        </p:spPr>
      </p:pic>
      <p:sp>
        <p:nvSpPr>
          <p:cNvPr id="47" name="Shape 42"/>
          <p:cNvSpPr/>
          <p:nvPr/>
        </p:nvSpPr>
        <p:spPr>
          <a:xfrm>
            <a:off x="10451592" y="1554480"/>
            <a:ext cx="1170432" cy="4407408"/>
          </a:xfrm>
          <a:prstGeom prst="roundRect">
            <a:avLst>
              <a:gd name="adj" fmla="val 9375"/>
            </a:avLst>
          </a:prstGeom>
          <a:solidFill>
            <a:srgbClr val="FFFFFF"/>
          </a:solidFill>
          <a:ln w="11430">
            <a:solidFill>
              <a:srgbClr val="E1E6E7"/>
            </a:solidFill>
            <a:prstDash val="solid"/>
          </a:ln>
          <a:effectLst>
            <a:outerShdw algn="bl" rotWithShape="0">
              <a:srgbClr val="000000">
                <a:alpha val="0"/>
              </a:srgbClr>
            </a:outerShdw>
          </a:effectLst>
        </p:spPr>
      </p:sp>
      <p:pic>
        <p:nvPicPr>
          <p:cNvPr id="48" name="Image 3" descr="/mnt/data/modernize_work/assets/slide4_img3.jpg"/>
          <p:cNvPicPr>
            <a:picLocks noChangeAspect="1"/>
          </p:cNvPicPr>
          <p:nvPr/>
        </p:nvPicPr>
        <p:blipFill>
          <a:blip r:embed="rId6"/>
          <a:stretch>
            <a:fillRect/>
          </a:stretch>
        </p:blipFill>
        <p:spPr>
          <a:xfrm>
            <a:off x="10515600" y="2924686"/>
            <a:ext cx="1042416" cy="1666997"/>
          </a:xfrm>
          <a:prstGeom prst="rect">
            <a:avLst/>
          </a:prstGeom>
        </p:spPr>
      </p:pic>
      <p:sp>
        <p:nvSpPr>
          <p:cNvPr id="49"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5EA7C6"/>
                </a:solidFill>
                <a:latin typeface="Arial" pitchFamily="34" charset="0"/>
                <a:ea typeface="Arial" pitchFamily="34" charset="-122"/>
                <a:cs typeface="Arial" pitchFamily="34" charset="-120"/>
              </a:rPr>
              <a:t>READING</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English - Reading</a:t>
            </a:r>
            <a:endParaRPr lang="en-US" sz="2600" dirty="0"/>
          </a:p>
        </p:txBody>
      </p:sp>
      <p:sp>
        <p:nvSpPr>
          <p:cNvPr id="4" name="Shape 2"/>
          <p:cNvSpPr/>
          <p:nvPr/>
        </p:nvSpPr>
        <p:spPr>
          <a:xfrm>
            <a:off x="685800" y="1298448"/>
            <a:ext cx="960120" cy="0"/>
          </a:xfrm>
          <a:prstGeom prst="line">
            <a:avLst/>
          </a:prstGeom>
          <a:noFill/>
          <a:ln w="50800">
            <a:solidFill>
              <a:srgbClr val="5EA7C6"/>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5EA7C6"/>
          </a:solidFill>
          <a:ln w="12700">
            <a:solidFill>
              <a:srgbClr val="5EA7C6"/>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5EA7C6"/>
            </a:solidFill>
            <a:prstDash val="solid"/>
          </a:ln>
        </p:spPr>
      </p:sp>
      <p:sp>
        <p:nvSpPr>
          <p:cNvPr id="8" name="Shape 6"/>
          <p:cNvSpPr/>
          <p:nvPr/>
        </p:nvSpPr>
        <p:spPr>
          <a:xfrm>
            <a:off x="11045952" y="658368"/>
            <a:ext cx="228600" cy="0"/>
          </a:xfrm>
          <a:prstGeom prst="line">
            <a:avLst/>
          </a:prstGeom>
          <a:noFill/>
          <a:ln w="17780">
            <a:solidFill>
              <a:srgbClr val="5EA7C6"/>
            </a:solidFill>
            <a:prstDash val="solid"/>
          </a:ln>
        </p:spPr>
      </p:sp>
      <p:sp>
        <p:nvSpPr>
          <p:cNvPr id="9" name="Shape 7"/>
          <p:cNvSpPr/>
          <p:nvPr/>
        </p:nvSpPr>
        <p:spPr>
          <a:xfrm>
            <a:off x="11045952" y="722376"/>
            <a:ext cx="164592" cy="0"/>
          </a:xfrm>
          <a:prstGeom prst="line">
            <a:avLst/>
          </a:prstGeom>
          <a:noFill/>
          <a:ln w="17780">
            <a:solidFill>
              <a:srgbClr val="5EA7C6"/>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13232" y="1481328"/>
            <a:ext cx="10808208" cy="1024128"/>
          </a:xfrm>
          <a:prstGeom prst="roundRect">
            <a:avLst>
              <a:gd name="adj" fmla="val 10714"/>
            </a:avLst>
          </a:prstGeom>
          <a:solidFill>
            <a:srgbClr val="EAF3F6"/>
          </a:solidFill>
          <a:ln w="11430">
            <a:solidFill>
              <a:srgbClr val="EAF3F6"/>
            </a:solidFill>
            <a:prstDash val="solid"/>
          </a:ln>
        </p:spPr>
      </p:sp>
      <p:sp>
        <p:nvSpPr>
          <p:cNvPr id="28" name="Shape 26"/>
          <p:cNvSpPr/>
          <p:nvPr/>
        </p:nvSpPr>
        <p:spPr>
          <a:xfrm>
            <a:off x="859536" y="1645920"/>
            <a:ext cx="50292" cy="694944"/>
          </a:xfrm>
          <a:prstGeom prst="roundRect">
            <a:avLst>
              <a:gd name="adj" fmla="val 45455"/>
            </a:avLst>
          </a:prstGeom>
          <a:solidFill>
            <a:srgbClr val="5EA7C6"/>
          </a:solidFill>
          <a:ln w="12700">
            <a:solidFill>
              <a:srgbClr val="5EA7C6"/>
            </a:solidFill>
            <a:prstDash val="solid"/>
          </a:ln>
        </p:spPr>
      </p:sp>
      <p:sp>
        <p:nvSpPr>
          <p:cNvPr id="29" name="Text 27"/>
          <p:cNvSpPr/>
          <p:nvPr/>
        </p:nvSpPr>
        <p:spPr>
          <a:xfrm>
            <a:off x="1078992" y="1719072"/>
            <a:ext cx="9948672" cy="502920"/>
          </a:xfrm>
          <a:prstGeom prst="rect">
            <a:avLst/>
          </a:prstGeom>
          <a:noFill/>
          <a:ln/>
        </p:spPr>
        <p:txBody>
          <a:bodyPr wrap="square" lIns="0" tIns="0" rIns="0" bIns="0" rtlCol="0" anchor="ctr">
            <a:normAutofit lnSpcReduction="10000"/>
          </a:bodyPr>
          <a:lstStyle/>
          <a:p>
            <a:pPr marL="0" indent="0">
              <a:buNone/>
            </a:pPr>
            <a:r>
              <a:rPr lang="en-US" sz="1700" b="1" dirty="0">
                <a:solidFill>
                  <a:srgbClr val="24323F"/>
                </a:solidFill>
                <a:latin typeface="Arial" pitchFamily="34" charset="0"/>
                <a:ea typeface="Arial" pitchFamily="34" charset="-122"/>
                <a:cs typeface="Arial" pitchFamily="34" charset="-120"/>
              </a:rPr>
              <a:t>Within class we will be sharing lots of examples of high quality and challenging text with your child. Reading is taught in a variety of ways:</a:t>
            </a:r>
            <a:endParaRPr lang="en-US" sz="1700" dirty="0"/>
          </a:p>
        </p:txBody>
      </p:sp>
      <p:sp>
        <p:nvSpPr>
          <p:cNvPr id="30" name="Shape 28"/>
          <p:cNvSpPr/>
          <p:nvPr/>
        </p:nvSpPr>
        <p:spPr>
          <a:xfrm>
            <a:off x="749808" y="2816352"/>
            <a:ext cx="3511296" cy="2606040"/>
          </a:xfrm>
          <a:prstGeom prst="roundRect">
            <a:avLst>
              <a:gd name="adj" fmla="val 4211"/>
            </a:avLst>
          </a:prstGeom>
          <a:solidFill>
            <a:srgbClr val="F8EAE7"/>
          </a:solidFill>
          <a:ln w="11430">
            <a:solidFill>
              <a:srgbClr val="F8EAE7"/>
            </a:solidFill>
            <a:prstDash val="solid"/>
          </a:ln>
          <a:effectLst>
            <a:outerShdw algn="bl" rotWithShape="0">
              <a:srgbClr val="000000">
                <a:alpha val="0"/>
              </a:srgbClr>
            </a:outerShdw>
          </a:effectLst>
        </p:spPr>
      </p:sp>
      <p:sp>
        <p:nvSpPr>
          <p:cNvPr id="31" name="Shape 29"/>
          <p:cNvSpPr/>
          <p:nvPr/>
        </p:nvSpPr>
        <p:spPr>
          <a:xfrm>
            <a:off x="896112" y="2980944"/>
            <a:ext cx="50292" cy="2276856"/>
          </a:xfrm>
          <a:prstGeom prst="roundRect">
            <a:avLst>
              <a:gd name="adj" fmla="val 45455"/>
            </a:avLst>
          </a:prstGeom>
          <a:solidFill>
            <a:srgbClr val="D96B5F"/>
          </a:solidFill>
          <a:ln w="12700">
            <a:solidFill>
              <a:srgbClr val="D96B5F"/>
            </a:solidFill>
            <a:prstDash val="solid"/>
          </a:ln>
        </p:spPr>
      </p:sp>
      <p:sp>
        <p:nvSpPr>
          <p:cNvPr id="32" name="Shape 30"/>
          <p:cNvSpPr/>
          <p:nvPr/>
        </p:nvSpPr>
        <p:spPr>
          <a:xfrm>
            <a:off x="1060704" y="3108960"/>
            <a:ext cx="694944" cy="694944"/>
          </a:xfrm>
          <a:prstGeom prst="ellipse">
            <a:avLst/>
          </a:prstGeom>
          <a:solidFill>
            <a:srgbClr val="D96B5F"/>
          </a:solidFill>
          <a:ln w="12700">
            <a:solidFill>
              <a:srgbClr val="D96B5F"/>
            </a:solidFill>
            <a:prstDash val="solid"/>
          </a:ln>
        </p:spPr>
      </p:sp>
      <p:sp>
        <p:nvSpPr>
          <p:cNvPr id="33" name="Text 31"/>
          <p:cNvSpPr/>
          <p:nvPr/>
        </p:nvSpPr>
        <p:spPr>
          <a:xfrm>
            <a:off x="1060704" y="3209544"/>
            <a:ext cx="694944" cy="320040"/>
          </a:xfrm>
          <a:prstGeom prst="rect">
            <a:avLst/>
          </a:prstGeom>
          <a:noFill/>
          <a:ln/>
        </p:spPr>
        <p:txBody>
          <a:bodyPr wrap="square" lIns="0" tIns="0" rIns="0" bIns="0" rtlCol="0" anchor="ctr"/>
          <a:lstStyle/>
          <a:p>
            <a:pPr marL="0" indent="0" algn="ctr">
              <a:buNone/>
            </a:pPr>
            <a:r>
              <a:rPr lang="en-US" sz="2400" b="1" dirty="0">
                <a:solidFill>
                  <a:srgbClr val="FFFFFF"/>
                </a:solidFill>
                <a:latin typeface="Arial" pitchFamily="34" charset="0"/>
                <a:ea typeface="Arial" pitchFamily="34" charset="-122"/>
                <a:cs typeface="Arial" pitchFamily="34" charset="-120"/>
              </a:rPr>
              <a:t>1</a:t>
            </a:r>
            <a:endParaRPr lang="en-US" sz="2400" dirty="0"/>
          </a:p>
        </p:txBody>
      </p:sp>
      <p:sp>
        <p:nvSpPr>
          <p:cNvPr id="34" name="Text 32"/>
          <p:cNvSpPr/>
          <p:nvPr/>
        </p:nvSpPr>
        <p:spPr>
          <a:xfrm>
            <a:off x="1975104" y="3127248"/>
            <a:ext cx="1956816" cy="1984248"/>
          </a:xfrm>
          <a:prstGeom prst="rect">
            <a:avLst/>
          </a:prstGeom>
          <a:noFill/>
          <a:ln/>
        </p:spPr>
        <p:txBody>
          <a:bodyPr wrap="square" lIns="0" tIns="0" rIns="0" bIns="0" rtlCol="0" anchor="ctr">
            <a:normAutofit/>
          </a:bodyPr>
          <a:lstStyle/>
          <a:p>
            <a:pPr marL="0" indent="0">
              <a:buNone/>
            </a:pPr>
            <a:r>
              <a:rPr lang="en-US" sz="2000" b="1" dirty="0">
                <a:solidFill>
                  <a:srgbClr val="24323F"/>
                </a:solidFill>
                <a:latin typeface="Arial" pitchFamily="34" charset="0"/>
                <a:ea typeface="Arial" pitchFamily="34" charset="-122"/>
                <a:cs typeface="Arial" pitchFamily="34" charset="-120"/>
              </a:rPr>
              <a:t>Hearing individual children read as often as we possibly can.</a:t>
            </a:r>
            <a:endParaRPr lang="en-US" sz="2000" dirty="0"/>
          </a:p>
        </p:txBody>
      </p:sp>
      <p:sp>
        <p:nvSpPr>
          <p:cNvPr id="35" name="Shape 33"/>
          <p:cNvSpPr/>
          <p:nvPr/>
        </p:nvSpPr>
        <p:spPr>
          <a:xfrm>
            <a:off x="4526280" y="2816352"/>
            <a:ext cx="3511296" cy="2606040"/>
          </a:xfrm>
          <a:prstGeom prst="roundRect">
            <a:avLst>
              <a:gd name="adj" fmla="val 4211"/>
            </a:avLst>
          </a:prstGeom>
          <a:solidFill>
            <a:srgbClr val="E8F2F0"/>
          </a:solidFill>
          <a:ln w="11430">
            <a:solidFill>
              <a:srgbClr val="E8F2F0"/>
            </a:solidFill>
            <a:prstDash val="solid"/>
          </a:ln>
          <a:effectLst>
            <a:outerShdw algn="bl" rotWithShape="0">
              <a:srgbClr val="000000">
                <a:alpha val="0"/>
              </a:srgbClr>
            </a:outerShdw>
          </a:effectLst>
        </p:spPr>
      </p:sp>
      <p:sp>
        <p:nvSpPr>
          <p:cNvPr id="36" name="Shape 34"/>
          <p:cNvSpPr/>
          <p:nvPr/>
        </p:nvSpPr>
        <p:spPr>
          <a:xfrm>
            <a:off x="4672584" y="2980944"/>
            <a:ext cx="50292" cy="2276856"/>
          </a:xfrm>
          <a:prstGeom prst="roundRect">
            <a:avLst>
              <a:gd name="adj" fmla="val 45455"/>
            </a:avLst>
          </a:prstGeom>
          <a:solidFill>
            <a:srgbClr val="2C7A7B"/>
          </a:solidFill>
          <a:ln w="12700">
            <a:solidFill>
              <a:srgbClr val="2C7A7B"/>
            </a:solidFill>
            <a:prstDash val="solid"/>
          </a:ln>
        </p:spPr>
      </p:sp>
      <p:sp>
        <p:nvSpPr>
          <p:cNvPr id="37" name="Shape 35"/>
          <p:cNvSpPr/>
          <p:nvPr/>
        </p:nvSpPr>
        <p:spPr>
          <a:xfrm>
            <a:off x="4837176" y="3108960"/>
            <a:ext cx="694944" cy="694944"/>
          </a:xfrm>
          <a:prstGeom prst="ellipse">
            <a:avLst/>
          </a:prstGeom>
          <a:solidFill>
            <a:srgbClr val="2C7A7B"/>
          </a:solidFill>
          <a:ln w="12700">
            <a:solidFill>
              <a:srgbClr val="2C7A7B"/>
            </a:solidFill>
            <a:prstDash val="solid"/>
          </a:ln>
        </p:spPr>
      </p:sp>
      <p:sp>
        <p:nvSpPr>
          <p:cNvPr id="38" name="Text 36"/>
          <p:cNvSpPr/>
          <p:nvPr/>
        </p:nvSpPr>
        <p:spPr>
          <a:xfrm>
            <a:off x="4837176" y="3209544"/>
            <a:ext cx="694944" cy="320040"/>
          </a:xfrm>
          <a:prstGeom prst="rect">
            <a:avLst/>
          </a:prstGeom>
          <a:noFill/>
          <a:ln/>
        </p:spPr>
        <p:txBody>
          <a:bodyPr wrap="square" lIns="0" tIns="0" rIns="0" bIns="0" rtlCol="0" anchor="ctr"/>
          <a:lstStyle/>
          <a:p>
            <a:pPr marL="0" indent="0" algn="ctr">
              <a:buNone/>
            </a:pPr>
            <a:r>
              <a:rPr lang="en-US" sz="2400" b="1" dirty="0">
                <a:solidFill>
                  <a:srgbClr val="FFFFFF"/>
                </a:solidFill>
                <a:latin typeface="Arial" pitchFamily="34" charset="0"/>
                <a:ea typeface="Arial" pitchFamily="34" charset="-122"/>
                <a:cs typeface="Arial" pitchFamily="34" charset="-120"/>
              </a:rPr>
              <a:t>2</a:t>
            </a:r>
            <a:endParaRPr lang="en-US" sz="2400" dirty="0"/>
          </a:p>
        </p:txBody>
      </p:sp>
      <p:sp>
        <p:nvSpPr>
          <p:cNvPr id="39" name="Text 37"/>
          <p:cNvSpPr/>
          <p:nvPr/>
        </p:nvSpPr>
        <p:spPr>
          <a:xfrm>
            <a:off x="5751575" y="3127248"/>
            <a:ext cx="2286001" cy="1984248"/>
          </a:xfrm>
          <a:prstGeom prst="rect">
            <a:avLst/>
          </a:prstGeom>
          <a:noFill/>
          <a:ln/>
        </p:spPr>
        <p:txBody>
          <a:bodyPr wrap="square" lIns="0" tIns="0" rIns="0" bIns="0" rtlCol="0" anchor="ctr">
            <a:normAutofit/>
          </a:bodyPr>
          <a:lstStyle/>
          <a:p>
            <a:pPr marL="0" indent="0">
              <a:buNone/>
            </a:pPr>
            <a:r>
              <a:rPr lang="en-US" sz="2000" b="1" dirty="0">
                <a:solidFill>
                  <a:srgbClr val="24323F"/>
                </a:solidFill>
                <a:latin typeface="Arial" pitchFamily="34" charset="0"/>
                <a:ea typeface="Arial" pitchFamily="34" charset="-122"/>
                <a:cs typeface="Arial" pitchFamily="34" charset="-120"/>
              </a:rPr>
              <a:t>Explicit teaching of reading skills in Guided Reading.</a:t>
            </a:r>
            <a:endParaRPr lang="en-US" sz="2000" dirty="0"/>
          </a:p>
        </p:txBody>
      </p:sp>
      <p:sp>
        <p:nvSpPr>
          <p:cNvPr id="40" name="Shape 38"/>
          <p:cNvSpPr/>
          <p:nvPr/>
        </p:nvSpPr>
        <p:spPr>
          <a:xfrm>
            <a:off x="8302752" y="2816352"/>
            <a:ext cx="3511296" cy="2606040"/>
          </a:xfrm>
          <a:prstGeom prst="roundRect">
            <a:avLst>
              <a:gd name="adj" fmla="val 4211"/>
            </a:avLst>
          </a:prstGeom>
          <a:solidFill>
            <a:srgbClr val="FBF3DF"/>
          </a:solidFill>
          <a:ln w="11430">
            <a:solidFill>
              <a:srgbClr val="FBF3DF"/>
            </a:solidFill>
            <a:prstDash val="solid"/>
          </a:ln>
          <a:effectLst>
            <a:outerShdw algn="bl" rotWithShape="0">
              <a:srgbClr val="000000">
                <a:alpha val="0"/>
              </a:srgbClr>
            </a:outerShdw>
          </a:effectLst>
        </p:spPr>
      </p:sp>
      <p:sp>
        <p:nvSpPr>
          <p:cNvPr id="41" name="Shape 39"/>
          <p:cNvSpPr/>
          <p:nvPr/>
        </p:nvSpPr>
        <p:spPr>
          <a:xfrm>
            <a:off x="8449056" y="2980944"/>
            <a:ext cx="50292" cy="2276856"/>
          </a:xfrm>
          <a:prstGeom prst="roundRect">
            <a:avLst>
              <a:gd name="adj" fmla="val 45455"/>
            </a:avLst>
          </a:prstGeom>
          <a:solidFill>
            <a:srgbClr val="E7B24E"/>
          </a:solidFill>
          <a:ln w="12700">
            <a:solidFill>
              <a:srgbClr val="E7B24E"/>
            </a:solidFill>
            <a:prstDash val="solid"/>
          </a:ln>
        </p:spPr>
      </p:sp>
      <p:sp>
        <p:nvSpPr>
          <p:cNvPr id="42" name="Shape 40"/>
          <p:cNvSpPr/>
          <p:nvPr/>
        </p:nvSpPr>
        <p:spPr>
          <a:xfrm>
            <a:off x="8613648" y="3108960"/>
            <a:ext cx="694944" cy="694944"/>
          </a:xfrm>
          <a:prstGeom prst="ellipse">
            <a:avLst/>
          </a:prstGeom>
          <a:solidFill>
            <a:srgbClr val="E7B24E"/>
          </a:solidFill>
          <a:ln w="12700">
            <a:solidFill>
              <a:srgbClr val="E7B24E"/>
            </a:solidFill>
            <a:prstDash val="solid"/>
          </a:ln>
        </p:spPr>
      </p:sp>
      <p:sp>
        <p:nvSpPr>
          <p:cNvPr id="43" name="Text 41"/>
          <p:cNvSpPr/>
          <p:nvPr/>
        </p:nvSpPr>
        <p:spPr>
          <a:xfrm>
            <a:off x="8613648" y="3209544"/>
            <a:ext cx="694944" cy="320040"/>
          </a:xfrm>
          <a:prstGeom prst="rect">
            <a:avLst/>
          </a:prstGeom>
          <a:noFill/>
          <a:ln/>
        </p:spPr>
        <p:txBody>
          <a:bodyPr wrap="square" lIns="0" tIns="0" rIns="0" bIns="0" rtlCol="0" anchor="ctr"/>
          <a:lstStyle/>
          <a:p>
            <a:pPr marL="0" indent="0" algn="ctr">
              <a:buNone/>
            </a:pPr>
            <a:r>
              <a:rPr lang="en-US" sz="2400" b="1" dirty="0">
                <a:solidFill>
                  <a:srgbClr val="FFFFFF"/>
                </a:solidFill>
                <a:latin typeface="Arial" pitchFamily="34" charset="0"/>
                <a:ea typeface="Arial" pitchFamily="34" charset="-122"/>
                <a:cs typeface="Arial" pitchFamily="34" charset="-120"/>
              </a:rPr>
              <a:t>3</a:t>
            </a:r>
            <a:endParaRPr lang="en-US" sz="2400" dirty="0"/>
          </a:p>
        </p:txBody>
      </p:sp>
      <p:sp>
        <p:nvSpPr>
          <p:cNvPr id="44" name="Text 42"/>
          <p:cNvSpPr/>
          <p:nvPr/>
        </p:nvSpPr>
        <p:spPr>
          <a:xfrm>
            <a:off x="9528048" y="3127248"/>
            <a:ext cx="1956816" cy="1984248"/>
          </a:xfrm>
          <a:prstGeom prst="rect">
            <a:avLst/>
          </a:prstGeom>
          <a:noFill/>
          <a:ln/>
        </p:spPr>
        <p:txBody>
          <a:bodyPr wrap="square" lIns="0" tIns="0" rIns="0" bIns="0" rtlCol="0" anchor="ctr">
            <a:normAutofit/>
          </a:bodyPr>
          <a:lstStyle/>
          <a:p>
            <a:pPr marL="0" indent="0">
              <a:buNone/>
            </a:pPr>
            <a:r>
              <a:rPr lang="en-US" sz="2000" b="1" dirty="0">
                <a:solidFill>
                  <a:srgbClr val="24323F"/>
                </a:solidFill>
                <a:latin typeface="Arial" pitchFamily="34" charset="0"/>
                <a:ea typeface="Arial" pitchFamily="34" charset="-122"/>
                <a:cs typeface="Arial" pitchFamily="34" charset="-120"/>
              </a:rPr>
              <a:t>Comprehension questions to show understanding.</a:t>
            </a:r>
            <a:endParaRPr lang="en-US" sz="2000" dirty="0"/>
          </a:p>
        </p:txBody>
      </p:sp>
      <p:sp>
        <p:nvSpPr>
          <p:cNvPr id="45"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2C7A7B"/>
                </a:solidFill>
                <a:latin typeface="Arial" pitchFamily="34" charset="0"/>
                <a:ea typeface="Arial" pitchFamily="34" charset="-122"/>
                <a:cs typeface="Arial" pitchFamily="34" charset="-120"/>
              </a:rPr>
              <a:t>MATHS</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Maths</a:t>
            </a:r>
            <a:endParaRPr lang="en-US" sz="2600" dirty="0"/>
          </a:p>
        </p:txBody>
      </p:sp>
      <p:sp>
        <p:nvSpPr>
          <p:cNvPr id="4" name="Shape 2"/>
          <p:cNvSpPr/>
          <p:nvPr/>
        </p:nvSpPr>
        <p:spPr>
          <a:xfrm>
            <a:off x="685800" y="1298448"/>
            <a:ext cx="960120" cy="0"/>
          </a:xfrm>
          <a:prstGeom prst="line">
            <a:avLst/>
          </a:prstGeom>
          <a:noFill/>
          <a:ln w="50800">
            <a:solidFill>
              <a:srgbClr val="2C7A7B"/>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2C7A7B"/>
          </a:solidFill>
          <a:ln w="12700">
            <a:solidFill>
              <a:srgbClr val="2C7A7B"/>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2C7A7B"/>
            </a:solidFill>
            <a:prstDash val="solid"/>
          </a:ln>
        </p:spPr>
      </p:sp>
      <p:sp>
        <p:nvSpPr>
          <p:cNvPr id="8" name="Shape 6"/>
          <p:cNvSpPr/>
          <p:nvPr/>
        </p:nvSpPr>
        <p:spPr>
          <a:xfrm>
            <a:off x="11045952" y="658368"/>
            <a:ext cx="228600" cy="0"/>
          </a:xfrm>
          <a:prstGeom prst="line">
            <a:avLst/>
          </a:prstGeom>
          <a:noFill/>
          <a:ln w="17780">
            <a:solidFill>
              <a:srgbClr val="2C7A7B"/>
            </a:solidFill>
            <a:prstDash val="solid"/>
          </a:ln>
        </p:spPr>
      </p:sp>
      <p:sp>
        <p:nvSpPr>
          <p:cNvPr id="9" name="Shape 7"/>
          <p:cNvSpPr/>
          <p:nvPr/>
        </p:nvSpPr>
        <p:spPr>
          <a:xfrm>
            <a:off x="11045952" y="722376"/>
            <a:ext cx="164592" cy="0"/>
          </a:xfrm>
          <a:prstGeom prst="line">
            <a:avLst/>
          </a:prstGeom>
          <a:noFill/>
          <a:ln w="17780">
            <a:solidFill>
              <a:srgbClr val="2C7A7B"/>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Text 25"/>
          <p:cNvSpPr/>
          <p:nvPr/>
        </p:nvSpPr>
        <p:spPr>
          <a:xfrm>
            <a:off x="731520" y="1481328"/>
            <a:ext cx="5486400" cy="320040"/>
          </a:xfrm>
          <a:prstGeom prst="rect">
            <a:avLst/>
          </a:prstGeom>
          <a:noFill/>
          <a:ln/>
        </p:spPr>
        <p:txBody>
          <a:bodyPr wrap="square" lIns="0" tIns="0" rIns="0" bIns="0" rtlCol="0" anchor="ctr"/>
          <a:lstStyle/>
          <a:p>
            <a:pPr marL="0" indent="0">
              <a:buNone/>
            </a:pPr>
            <a:r>
              <a:rPr lang="en-US" sz="1700" b="1" dirty="0">
                <a:solidFill>
                  <a:srgbClr val="24323F"/>
                </a:solidFill>
                <a:latin typeface="Arial" pitchFamily="34" charset="0"/>
                <a:ea typeface="Arial" pitchFamily="34" charset="-122"/>
                <a:cs typeface="Arial" pitchFamily="34" charset="-120"/>
              </a:rPr>
              <a:t>Units studied include the following elements:</a:t>
            </a:r>
            <a:endParaRPr lang="en-US" sz="1700" dirty="0"/>
          </a:p>
        </p:txBody>
      </p:sp>
      <p:sp>
        <p:nvSpPr>
          <p:cNvPr id="28" name="Shape 26"/>
          <p:cNvSpPr/>
          <p:nvPr/>
        </p:nvSpPr>
        <p:spPr>
          <a:xfrm>
            <a:off x="749808" y="1993392"/>
            <a:ext cx="5257800" cy="987552"/>
          </a:xfrm>
          <a:prstGeom prst="roundRect">
            <a:avLst>
              <a:gd name="adj" fmla="val 11111"/>
            </a:avLst>
          </a:prstGeom>
          <a:solidFill>
            <a:srgbClr val="F8EAE7"/>
          </a:solidFill>
          <a:ln w="11430">
            <a:solidFill>
              <a:srgbClr val="F8EAE7"/>
            </a:solidFill>
            <a:prstDash val="solid"/>
          </a:ln>
          <a:effectLst>
            <a:outerShdw algn="bl" rotWithShape="0">
              <a:srgbClr val="000000">
                <a:alpha val="0"/>
              </a:srgbClr>
            </a:outerShdw>
          </a:effectLst>
        </p:spPr>
      </p:sp>
      <p:sp>
        <p:nvSpPr>
          <p:cNvPr id="29" name="Shape 27"/>
          <p:cNvSpPr/>
          <p:nvPr/>
        </p:nvSpPr>
        <p:spPr>
          <a:xfrm>
            <a:off x="1005840" y="2267712"/>
            <a:ext cx="384048" cy="384048"/>
          </a:xfrm>
          <a:prstGeom prst="ellipse">
            <a:avLst/>
          </a:prstGeom>
          <a:solidFill>
            <a:srgbClr val="D96B5F"/>
          </a:solidFill>
          <a:ln w="12700">
            <a:solidFill>
              <a:srgbClr val="D96B5F"/>
            </a:solidFill>
            <a:prstDash val="solid"/>
          </a:ln>
        </p:spPr>
      </p:sp>
      <p:sp>
        <p:nvSpPr>
          <p:cNvPr id="30" name="Text 28"/>
          <p:cNvSpPr/>
          <p:nvPr/>
        </p:nvSpPr>
        <p:spPr>
          <a:xfrm>
            <a:off x="1005840" y="2272284"/>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1" name="Text 29"/>
          <p:cNvSpPr/>
          <p:nvPr/>
        </p:nvSpPr>
        <p:spPr>
          <a:xfrm>
            <a:off x="1554480" y="2194560"/>
            <a:ext cx="4233672" cy="585216"/>
          </a:xfrm>
          <a:prstGeom prst="rect">
            <a:avLst/>
          </a:prstGeom>
          <a:noFill/>
          <a:ln/>
        </p:spPr>
        <p:txBody>
          <a:bodyPr wrap="square" lIns="0" tIns="0" rIns="0" bIns="0" rtlCol="0" anchor="ctr">
            <a:normAutofit/>
          </a:bodyPr>
          <a:lstStyle/>
          <a:p>
            <a:pPr marL="0" indent="0">
              <a:buNone/>
            </a:pPr>
            <a:r>
              <a:rPr lang="en-US" sz="1750" dirty="0">
                <a:solidFill>
                  <a:srgbClr val="24323F"/>
                </a:solidFill>
                <a:latin typeface="Arial" pitchFamily="34" charset="0"/>
                <a:ea typeface="Arial" pitchFamily="34" charset="-122"/>
                <a:cs typeface="Arial" pitchFamily="34" charset="-120"/>
              </a:rPr>
              <a:t>Place value, calculation, fractions, decimals &amp; percentages</a:t>
            </a:r>
            <a:endParaRPr lang="en-US" sz="1750" dirty="0"/>
          </a:p>
        </p:txBody>
      </p:sp>
      <p:sp>
        <p:nvSpPr>
          <p:cNvPr id="32" name="Shape 30"/>
          <p:cNvSpPr/>
          <p:nvPr/>
        </p:nvSpPr>
        <p:spPr>
          <a:xfrm>
            <a:off x="6281928" y="1993392"/>
            <a:ext cx="5257800" cy="987552"/>
          </a:xfrm>
          <a:prstGeom prst="roundRect">
            <a:avLst>
              <a:gd name="adj" fmla="val 11111"/>
            </a:avLst>
          </a:prstGeom>
          <a:solidFill>
            <a:srgbClr val="EAF3F6"/>
          </a:solidFill>
          <a:ln w="11430">
            <a:solidFill>
              <a:srgbClr val="EAF3F6"/>
            </a:solidFill>
            <a:prstDash val="solid"/>
          </a:ln>
          <a:effectLst>
            <a:outerShdw algn="bl" rotWithShape="0">
              <a:srgbClr val="000000">
                <a:alpha val="0"/>
              </a:srgbClr>
            </a:outerShdw>
          </a:effectLst>
        </p:spPr>
      </p:sp>
      <p:sp>
        <p:nvSpPr>
          <p:cNvPr id="33" name="Shape 31"/>
          <p:cNvSpPr/>
          <p:nvPr/>
        </p:nvSpPr>
        <p:spPr>
          <a:xfrm>
            <a:off x="6537960" y="2267712"/>
            <a:ext cx="384048" cy="384048"/>
          </a:xfrm>
          <a:prstGeom prst="ellipse">
            <a:avLst/>
          </a:prstGeom>
          <a:solidFill>
            <a:srgbClr val="5EA7C6"/>
          </a:solidFill>
          <a:ln w="12700">
            <a:solidFill>
              <a:srgbClr val="5EA7C6"/>
            </a:solidFill>
            <a:prstDash val="solid"/>
          </a:ln>
        </p:spPr>
      </p:sp>
      <p:sp>
        <p:nvSpPr>
          <p:cNvPr id="34" name="Text 32"/>
          <p:cNvSpPr/>
          <p:nvPr/>
        </p:nvSpPr>
        <p:spPr>
          <a:xfrm>
            <a:off x="6537960" y="2272284"/>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5" name="Text 33"/>
          <p:cNvSpPr/>
          <p:nvPr/>
        </p:nvSpPr>
        <p:spPr>
          <a:xfrm>
            <a:off x="7086600" y="2194560"/>
            <a:ext cx="4233672" cy="585216"/>
          </a:xfrm>
          <a:prstGeom prst="rect">
            <a:avLst/>
          </a:prstGeom>
          <a:noFill/>
          <a:ln/>
        </p:spPr>
        <p:txBody>
          <a:bodyPr wrap="square" lIns="0" tIns="0" rIns="0" bIns="0" rtlCol="0" anchor="ctr">
            <a:normAutofit/>
          </a:bodyPr>
          <a:lstStyle/>
          <a:p>
            <a:pPr marL="0" indent="0">
              <a:buNone/>
            </a:pPr>
            <a:r>
              <a:rPr lang="en-US" sz="1750" dirty="0">
                <a:solidFill>
                  <a:srgbClr val="24323F"/>
                </a:solidFill>
                <a:latin typeface="Arial" pitchFamily="34" charset="0"/>
                <a:ea typeface="Arial" pitchFamily="34" charset="-122"/>
                <a:cs typeface="Arial" pitchFamily="34" charset="-120"/>
              </a:rPr>
              <a:t>Shape and measurement</a:t>
            </a:r>
            <a:endParaRPr lang="en-US" sz="1750" dirty="0"/>
          </a:p>
        </p:txBody>
      </p:sp>
      <p:sp>
        <p:nvSpPr>
          <p:cNvPr id="36" name="Shape 34"/>
          <p:cNvSpPr/>
          <p:nvPr/>
        </p:nvSpPr>
        <p:spPr>
          <a:xfrm>
            <a:off x="749808" y="3227832"/>
            <a:ext cx="5257800" cy="987552"/>
          </a:xfrm>
          <a:prstGeom prst="roundRect">
            <a:avLst>
              <a:gd name="adj" fmla="val 11111"/>
            </a:avLst>
          </a:prstGeom>
          <a:solidFill>
            <a:srgbClr val="FBF3DF"/>
          </a:solidFill>
          <a:ln w="11430">
            <a:solidFill>
              <a:srgbClr val="FBF3DF"/>
            </a:solidFill>
            <a:prstDash val="solid"/>
          </a:ln>
          <a:effectLst>
            <a:outerShdw algn="bl" rotWithShape="0">
              <a:srgbClr val="000000">
                <a:alpha val="0"/>
              </a:srgbClr>
            </a:outerShdw>
          </a:effectLst>
        </p:spPr>
      </p:sp>
      <p:sp>
        <p:nvSpPr>
          <p:cNvPr id="37" name="Shape 35"/>
          <p:cNvSpPr/>
          <p:nvPr/>
        </p:nvSpPr>
        <p:spPr>
          <a:xfrm>
            <a:off x="1005840" y="3502152"/>
            <a:ext cx="384048" cy="384048"/>
          </a:xfrm>
          <a:prstGeom prst="ellipse">
            <a:avLst/>
          </a:prstGeom>
          <a:solidFill>
            <a:srgbClr val="E7B24E"/>
          </a:solidFill>
          <a:ln w="12700">
            <a:solidFill>
              <a:srgbClr val="E7B24E"/>
            </a:solidFill>
            <a:prstDash val="solid"/>
          </a:ln>
        </p:spPr>
      </p:sp>
      <p:sp>
        <p:nvSpPr>
          <p:cNvPr id="38" name="Text 36"/>
          <p:cNvSpPr/>
          <p:nvPr/>
        </p:nvSpPr>
        <p:spPr>
          <a:xfrm>
            <a:off x="1005840" y="3506724"/>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9" name="Text 37"/>
          <p:cNvSpPr/>
          <p:nvPr/>
        </p:nvSpPr>
        <p:spPr>
          <a:xfrm>
            <a:off x="1554480" y="3429000"/>
            <a:ext cx="4233672" cy="585216"/>
          </a:xfrm>
          <a:prstGeom prst="rect">
            <a:avLst/>
          </a:prstGeom>
          <a:noFill/>
          <a:ln/>
        </p:spPr>
        <p:txBody>
          <a:bodyPr wrap="square" lIns="0" tIns="0" rIns="0" bIns="0" rtlCol="0" anchor="ctr">
            <a:normAutofit/>
          </a:bodyPr>
          <a:lstStyle/>
          <a:p>
            <a:pPr marL="0" indent="0">
              <a:buNone/>
            </a:pPr>
            <a:r>
              <a:rPr lang="en-US" sz="1750" dirty="0">
                <a:solidFill>
                  <a:srgbClr val="24323F"/>
                </a:solidFill>
                <a:latin typeface="Arial" pitchFamily="34" charset="0"/>
                <a:ea typeface="Arial" pitchFamily="34" charset="-122"/>
                <a:cs typeface="Arial" pitchFamily="34" charset="-120"/>
              </a:rPr>
              <a:t>Data handling</a:t>
            </a:r>
            <a:endParaRPr lang="en-US" sz="1750" dirty="0"/>
          </a:p>
        </p:txBody>
      </p:sp>
      <p:sp>
        <p:nvSpPr>
          <p:cNvPr id="40" name="Shape 38"/>
          <p:cNvSpPr/>
          <p:nvPr/>
        </p:nvSpPr>
        <p:spPr>
          <a:xfrm>
            <a:off x="6281928" y="3227832"/>
            <a:ext cx="5257800" cy="987552"/>
          </a:xfrm>
          <a:prstGeom prst="roundRect">
            <a:avLst>
              <a:gd name="adj" fmla="val 11111"/>
            </a:avLst>
          </a:prstGeom>
          <a:solidFill>
            <a:srgbClr val="E8F2F0"/>
          </a:solidFill>
          <a:ln w="11430">
            <a:solidFill>
              <a:srgbClr val="E8F2F0"/>
            </a:solidFill>
            <a:prstDash val="solid"/>
          </a:ln>
          <a:effectLst>
            <a:outerShdw algn="bl" rotWithShape="0">
              <a:srgbClr val="000000">
                <a:alpha val="0"/>
              </a:srgbClr>
            </a:outerShdw>
          </a:effectLst>
        </p:spPr>
      </p:sp>
      <p:sp>
        <p:nvSpPr>
          <p:cNvPr id="41" name="Shape 39"/>
          <p:cNvSpPr/>
          <p:nvPr/>
        </p:nvSpPr>
        <p:spPr>
          <a:xfrm>
            <a:off x="6537960" y="3502152"/>
            <a:ext cx="384048" cy="384048"/>
          </a:xfrm>
          <a:prstGeom prst="ellipse">
            <a:avLst/>
          </a:prstGeom>
          <a:solidFill>
            <a:srgbClr val="2C7A7B"/>
          </a:solidFill>
          <a:ln w="12700">
            <a:solidFill>
              <a:srgbClr val="2C7A7B"/>
            </a:solidFill>
            <a:prstDash val="solid"/>
          </a:ln>
        </p:spPr>
      </p:sp>
      <p:sp>
        <p:nvSpPr>
          <p:cNvPr id="42" name="Text 40"/>
          <p:cNvSpPr/>
          <p:nvPr/>
        </p:nvSpPr>
        <p:spPr>
          <a:xfrm>
            <a:off x="6537960" y="3506724"/>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43" name="Text 41"/>
          <p:cNvSpPr/>
          <p:nvPr/>
        </p:nvSpPr>
        <p:spPr>
          <a:xfrm>
            <a:off x="7086600" y="3429000"/>
            <a:ext cx="4233672" cy="585216"/>
          </a:xfrm>
          <a:prstGeom prst="rect">
            <a:avLst/>
          </a:prstGeom>
          <a:noFill/>
          <a:ln/>
        </p:spPr>
        <p:txBody>
          <a:bodyPr wrap="square" lIns="0" tIns="0" rIns="0" bIns="0" rtlCol="0" anchor="ctr">
            <a:normAutofit/>
          </a:bodyPr>
          <a:lstStyle/>
          <a:p>
            <a:pPr marL="0" indent="0">
              <a:buNone/>
            </a:pPr>
            <a:r>
              <a:rPr lang="en-US" sz="1750" dirty="0">
                <a:solidFill>
                  <a:srgbClr val="24323F"/>
                </a:solidFill>
                <a:latin typeface="Arial" pitchFamily="34" charset="0"/>
                <a:ea typeface="Arial" pitchFamily="34" charset="-122"/>
                <a:cs typeface="Arial" pitchFamily="34" charset="-120"/>
              </a:rPr>
              <a:t>Problem solving and puzzles</a:t>
            </a:r>
            <a:endParaRPr lang="en-US" sz="1750" dirty="0"/>
          </a:p>
        </p:txBody>
      </p:sp>
      <p:sp>
        <p:nvSpPr>
          <p:cNvPr id="44" name="Shape 42"/>
          <p:cNvSpPr/>
          <p:nvPr/>
        </p:nvSpPr>
        <p:spPr>
          <a:xfrm>
            <a:off x="749808" y="4709160"/>
            <a:ext cx="10789920" cy="1051560"/>
          </a:xfrm>
          <a:prstGeom prst="roundRect">
            <a:avLst>
              <a:gd name="adj" fmla="val 10435"/>
            </a:avLst>
          </a:prstGeom>
          <a:solidFill>
            <a:srgbClr val="17324D"/>
          </a:solidFill>
          <a:ln w="11430">
            <a:solidFill>
              <a:srgbClr val="17324D"/>
            </a:solidFill>
            <a:prstDash val="solid"/>
          </a:ln>
          <a:effectLst>
            <a:outerShdw algn="bl" rotWithShape="0">
              <a:srgbClr val="000000">
                <a:alpha val="0"/>
              </a:srgbClr>
            </a:outerShdw>
          </a:effectLst>
        </p:spPr>
      </p:sp>
      <p:sp>
        <p:nvSpPr>
          <p:cNvPr id="45" name="Text 43"/>
          <p:cNvSpPr/>
          <p:nvPr/>
        </p:nvSpPr>
        <p:spPr>
          <a:xfrm>
            <a:off x="1069848" y="4992624"/>
            <a:ext cx="10131552" cy="438912"/>
          </a:xfrm>
          <a:prstGeom prst="rect">
            <a:avLst/>
          </a:prstGeom>
          <a:noFill/>
          <a:ln/>
        </p:spPr>
        <p:txBody>
          <a:bodyPr wrap="square" lIns="0" tIns="0" rIns="0" bIns="0" rtlCol="0" anchor="ctr">
            <a:normAutofit fontScale="92500" lnSpcReduction="20000"/>
          </a:bodyPr>
          <a:lstStyle/>
          <a:p>
            <a:pPr marL="0" indent="0" algn="ctr">
              <a:buNone/>
            </a:pPr>
            <a:r>
              <a:rPr lang="en-US" sz="1800" b="1" dirty="0">
                <a:solidFill>
                  <a:srgbClr val="FFFFFF"/>
                </a:solidFill>
                <a:latin typeface="Arial" pitchFamily="34" charset="0"/>
                <a:ea typeface="Arial" pitchFamily="34" charset="-122"/>
                <a:cs typeface="Arial" pitchFamily="34" charset="-120"/>
              </a:rPr>
              <a:t>Children are encouraged to consider different methods and approaches they can use to solve problems. </a:t>
            </a:r>
            <a:endParaRPr lang="en-US" sz="1800" dirty="0"/>
          </a:p>
        </p:txBody>
      </p:sp>
      <p:sp>
        <p:nvSpPr>
          <p:cNvPr id="46"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5E9276"/>
                </a:solidFill>
                <a:latin typeface="Arial" pitchFamily="34" charset="0"/>
                <a:ea typeface="Arial" pitchFamily="34" charset="-122"/>
                <a:cs typeface="Arial" pitchFamily="34" charset="-120"/>
              </a:rPr>
              <a:t>CURRICULUM PROJECTS</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Projects in Year 6</a:t>
            </a:r>
            <a:endParaRPr lang="en-US" sz="2600" dirty="0"/>
          </a:p>
        </p:txBody>
      </p:sp>
      <p:sp>
        <p:nvSpPr>
          <p:cNvPr id="4" name="Shape 2"/>
          <p:cNvSpPr/>
          <p:nvPr/>
        </p:nvSpPr>
        <p:spPr>
          <a:xfrm>
            <a:off x="685800" y="1298448"/>
            <a:ext cx="960120" cy="0"/>
          </a:xfrm>
          <a:prstGeom prst="line">
            <a:avLst/>
          </a:prstGeom>
          <a:noFill/>
          <a:ln w="50800">
            <a:solidFill>
              <a:srgbClr val="5E9276"/>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5E9276"/>
          </a:solidFill>
          <a:ln w="12700">
            <a:solidFill>
              <a:srgbClr val="5E9276"/>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5E9276"/>
            </a:solidFill>
            <a:prstDash val="solid"/>
          </a:ln>
        </p:spPr>
      </p:sp>
      <p:sp>
        <p:nvSpPr>
          <p:cNvPr id="8" name="Shape 6"/>
          <p:cNvSpPr/>
          <p:nvPr/>
        </p:nvSpPr>
        <p:spPr>
          <a:xfrm>
            <a:off x="11045952" y="658368"/>
            <a:ext cx="228600" cy="0"/>
          </a:xfrm>
          <a:prstGeom prst="line">
            <a:avLst/>
          </a:prstGeom>
          <a:noFill/>
          <a:ln w="17780">
            <a:solidFill>
              <a:srgbClr val="5E9276"/>
            </a:solidFill>
            <a:prstDash val="solid"/>
          </a:ln>
        </p:spPr>
      </p:sp>
      <p:sp>
        <p:nvSpPr>
          <p:cNvPr id="9" name="Shape 7"/>
          <p:cNvSpPr/>
          <p:nvPr/>
        </p:nvSpPr>
        <p:spPr>
          <a:xfrm>
            <a:off x="11045952" y="722376"/>
            <a:ext cx="164592" cy="0"/>
          </a:xfrm>
          <a:prstGeom prst="line">
            <a:avLst/>
          </a:prstGeom>
          <a:noFill/>
          <a:ln w="17780">
            <a:solidFill>
              <a:srgbClr val="5E9276"/>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58952" y="1719072"/>
            <a:ext cx="5230368" cy="1682496"/>
          </a:xfrm>
          <a:prstGeom prst="roundRect">
            <a:avLst>
              <a:gd name="adj" fmla="val 6522"/>
            </a:avLst>
          </a:prstGeom>
          <a:solidFill>
            <a:srgbClr val="EAF3F6"/>
          </a:solidFill>
          <a:ln w="11430">
            <a:solidFill>
              <a:srgbClr val="EAF3F6"/>
            </a:solidFill>
            <a:prstDash val="solid"/>
          </a:ln>
          <a:effectLst>
            <a:outerShdw algn="bl" rotWithShape="0">
              <a:srgbClr val="000000">
                <a:alpha val="0"/>
              </a:srgbClr>
            </a:outerShdw>
          </a:effectLst>
        </p:spPr>
      </p:sp>
      <p:sp>
        <p:nvSpPr>
          <p:cNvPr id="28" name="Shape 26"/>
          <p:cNvSpPr/>
          <p:nvPr/>
        </p:nvSpPr>
        <p:spPr>
          <a:xfrm>
            <a:off x="905256" y="1883664"/>
            <a:ext cx="50292" cy="1353312"/>
          </a:xfrm>
          <a:prstGeom prst="roundRect">
            <a:avLst>
              <a:gd name="adj" fmla="val 45455"/>
            </a:avLst>
          </a:prstGeom>
          <a:solidFill>
            <a:srgbClr val="5EA7C6"/>
          </a:solidFill>
          <a:ln w="12700">
            <a:solidFill>
              <a:srgbClr val="5EA7C6"/>
            </a:solidFill>
            <a:prstDash val="solid"/>
          </a:ln>
        </p:spPr>
      </p:sp>
      <p:sp>
        <p:nvSpPr>
          <p:cNvPr id="29" name="Shape 27"/>
          <p:cNvSpPr/>
          <p:nvPr/>
        </p:nvSpPr>
        <p:spPr>
          <a:xfrm>
            <a:off x="1152144" y="1993392"/>
            <a:ext cx="1362456" cy="310896"/>
          </a:xfrm>
          <a:prstGeom prst="roundRect">
            <a:avLst>
              <a:gd name="adj" fmla="val 20588"/>
            </a:avLst>
          </a:prstGeom>
          <a:solidFill>
            <a:srgbClr val="5EA7C6">
              <a:alpha val="12000"/>
            </a:srgbClr>
          </a:solidFill>
          <a:ln w="12700">
            <a:solidFill>
              <a:srgbClr val="5EA7C6">
                <a:alpha val="0"/>
              </a:srgbClr>
            </a:solidFill>
            <a:prstDash val="solid"/>
          </a:ln>
        </p:spPr>
      </p:sp>
      <p:sp>
        <p:nvSpPr>
          <p:cNvPr id="30" name="Text 28"/>
          <p:cNvSpPr/>
          <p:nvPr/>
        </p:nvSpPr>
        <p:spPr>
          <a:xfrm>
            <a:off x="1271016" y="2066544"/>
            <a:ext cx="1124712" cy="137160"/>
          </a:xfrm>
          <a:prstGeom prst="rect">
            <a:avLst/>
          </a:prstGeom>
          <a:noFill/>
          <a:ln/>
        </p:spPr>
        <p:txBody>
          <a:bodyPr wrap="square" lIns="0" tIns="0" rIns="0" bIns="0" rtlCol="0" anchor="ctr"/>
          <a:lstStyle/>
          <a:p>
            <a:pPr marL="0" indent="0" algn="ctr">
              <a:buNone/>
            </a:pPr>
            <a:r>
              <a:rPr lang="en-US" sz="900" b="1" kern="0" spc="70" dirty="0">
                <a:solidFill>
                  <a:srgbClr val="5EA7C6"/>
                </a:solidFill>
                <a:latin typeface="Arial" pitchFamily="34" charset="0"/>
                <a:ea typeface="Arial" pitchFamily="34" charset="-122"/>
                <a:cs typeface="Arial" pitchFamily="34" charset="-120"/>
              </a:rPr>
              <a:t>Geography</a:t>
            </a:r>
            <a:endParaRPr lang="en-US" sz="900" dirty="0"/>
          </a:p>
        </p:txBody>
      </p:sp>
      <p:sp>
        <p:nvSpPr>
          <p:cNvPr id="31" name="Text 29"/>
          <p:cNvSpPr/>
          <p:nvPr/>
        </p:nvSpPr>
        <p:spPr>
          <a:xfrm>
            <a:off x="1152144" y="2450592"/>
            <a:ext cx="4462272" cy="612648"/>
          </a:xfrm>
          <a:prstGeom prst="rect">
            <a:avLst/>
          </a:prstGeom>
          <a:noFill/>
          <a:ln/>
        </p:spPr>
        <p:txBody>
          <a:bodyPr wrap="square" lIns="0" tIns="0" rIns="0" bIns="0" rtlCol="0" anchor="ctr">
            <a:normAutofit/>
          </a:bodyPr>
          <a:lstStyle/>
          <a:p>
            <a:pPr marL="0" indent="0">
              <a:buNone/>
            </a:pPr>
            <a:r>
              <a:rPr lang="en-US" sz="1800" b="1" dirty="0">
                <a:solidFill>
                  <a:srgbClr val="24323F"/>
                </a:solidFill>
                <a:latin typeface="Arial" pitchFamily="34" charset="0"/>
                <a:ea typeface="Arial" pitchFamily="34" charset="-122"/>
                <a:cs typeface="Arial" pitchFamily="34" charset="-120"/>
              </a:rPr>
              <a:t>Southampton – understanding global connections</a:t>
            </a:r>
            <a:endParaRPr lang="en-US" sz="1800" dirty="0"/>
          </a:p>
        </p:txBody>
      </p:sp>
      <p:sp>
        <p:nvSpPr>
          <p:cNvPr id="32" name="Shape 30"/>
          <p:cNvSpPr/>
          <p:nvPr/>
        </p:nvSpPr>
        <p:spPr>
          <a:xfrm>
            <a:off x="6281928" y="1719072"/>
            <a:ext cx="5230368" cy="1682496"/>
          </a:xfrm>
          <a:prstGeom prst="roundRect">
            <a:avLst>
              <a:gd name="adj" fmla="val 6522"/>
            </a:avLst>
          </a:prstGeom>
          <a:solidFill>
            <a:srgbClr val="FBF3DF"/>
          </a:solidFill>
          <a:ln w="11430">
            <a:solidFill>
              <a:srgbClr val="FBF3DF"/>
            </a:solidFill>
            <a:prstDash val="solid"/>
          </a:ln>
          <a:effectLst>
            <a:outerShdw algn="bl" rotWithShape="0">
              <a:srgbClr val="000000">
                <a:alpha val="0"/>
              </a:srgbClr>
            </a:outerShdw>
          </a:effectLst>
        </p:spPr>
      </p:sp>
      <p:sp>
        <p:nvSpPr>
          <p:cNvPr id="33" name="Shape 31"/>
          <p:cNvSpPr/>
          <p:nvPr/>
        </p:nvSpPr>
        <p:spPr>
          <a:xfrm>
            <a:off x="6428232" y="1883664"/>
            <a:ext cx="50292" cy="1353312"/>
          </a:xfrm>
          <a:prstGeom prst="roundRect">
            <a:avLst>
              <a:gd name="adj" fmla="val 45455"/>
            </a:avLst>
          </a:prstGeom>
          <a:solidFill>
            <a:srgbClr val="E7B24E"/>
          </a:solidFill>
          <a:ln w="12700">
            <a:solidFill>
              <a:srgbClr val="E7B24E"/>
            </a:solidFill>
            <a:prstDash val="solid"/>
          </a:ln>
        </p:spPr>
      </p:sp>
      <p:sp>
        <p:nvSpPr>
          <p:cNvPr id="34" name="Shape 32"/>
          <p:cNvSpPr/>
          <p:nvPr/>
        </p:nvSpPr>
        <p:spPr>
          <a:xfrm>
            <a:off x="6675120" y="1993392"/>
            <a:ext cx="1609344" cy="310896"/>
          </a:xfrm>
          <a:prstGeom prst="roundRect">
            <a:avLst>
              <a:gd name="adj" fmla="val 20588"/>
            </a:avLst>
          </a:prstGeom>
          <a:solidFill>
            <a:srgbClr val="E7B24E">
              <a:alpha val="12000"/>
            </a:srgbClr>
          </a:solidFill>
          <a:ln w="12700">
            <a:solidFill>
              <a:srgbClr val="E7B24E">
                <a:alpha val="0"/>
              </a:srgbClr>
            </a:solidFill>
            <a:prstDash val="solid"/>
          </a:ln>
        </p:spPr>
      </p:sp>
      <p:sp>
        <p:nvSpPr>
          <p:cNvPr id="35" name="Text 33"/>
          <p:cNvSpPr/>
          <p:nvPr/>
        </p:nvSpPr>
        <p:spPr>
          <a:xfrm>
            <a:off x="6793992" y="2066544"/>
            <a:ext cx="1371600" cy="137160"/>
          </a:xfrm>
          <a:prstGeom prst="rect">
            <a:avLst/>
          </a:prstGeom>
          <a:noFill/>
          <a:ln/>
        </p:spPr>
        <p:txBody>
          <a:bodyPr wrap="square" lIns="0" tIns="0" rIns="0" bIns="0" rtlCol="0" anchor="ctr"/>
          <a:lstStyle/>
          <a:p>
            <a:pPr marL="0" indent="0" algn="ctr">
              <a:buNone/>
            </a:pPr>
            <a:r>
              <a:rPr lang="en-US" sz="900" b="1" kern="0" spc="70" dirty="0">
                <a:solidFill>
                  <a:srgbClr val="E7B24E"/>
                </a:solidFill>
                <a:latin typeface="Arial" pitchFamily="34" charset="0"/>
                <a:ea typeface="Arial" pitchFamily="34" charset="-122"/>
                <a:cs typeface="Arial" pitchFamily="34" charset="-120"/>
              </a:rPr>
              <a:t>History</a:t>
            </a:r>
            <a:endParaRPr lang="en-US" sz="900" dirty="0"/>
          </a:p>
        </p:txBody>
      </p:sp>
      <p:sp>
        <p:nvSpPr>
          <p:cNvPr id="36" name="Text 34"/>
          <p:cNvSpPr/>
          <p:nvPr/>
        </p:nvSpPr>
        <p:spPr>
          <a:xfrm>
            <a:off x="6675120" y="2450592"/>
            <a:ext cx="4462272" cy="612648"/>
          </a:xfrm>
          <a:prstGeom prst="rect">
            <a:avLst/>
          </a:prstGeom>
          <a:noFill/>
          <a:ln/>
        </p:spPr>
        <p:txBody>
          <a:bodyPr wrap="square" lIns="0" tIns="0" rIns="0" bIns="0" rtlCol="0" anchor="ctr">
            <a:normAutofit/>
          </a:bodyPr>
          <a:lstStyle/>
          <a:p>
            <a:pPr marL="0" indent="0">
              <a:buNone/>
            </a:pPr>
            <a:r>
              <a:rPr lang="en-US" sz="1800" b="1" dirty="0">
                <a:solidFill>
                  <a:srgbClr val="24323F"/>
                </a:solidFill>
                <a:latin typeface="Arial" pitchFamily="34" charset="0"/>
                <a:ea typeface="Arial" pitchFamily="34" charset="-122"/>
                <a:cs typeface="Arial" pitchFamily="34" charset="-120"/>
              </a:rPr>
              <a:t>Ancient Greece – chronology and the growth of an empire</a:t>
            </a:r>
            <a:endParaRPr lang="en-US" sz="1800" dirty="0"/>
          </a:p>
        </p:txBody>
      </p:sp>
      <p:sp>
        <p:nvSpPr>
          <p:cNvPr id="37" name="Shape 35"/>
          <p:cNvSpPr/>
          <p:nvPr/>
        </p:nvSpPr>
        <p:spPr>
          <a:xfrm>
            <a:off x="758952" y="3767328"/>
            <a:ext cx="5230368" cy="1682496"/>
          </a:xfrm>
          <a:prstGeom prst="roundRect">
            <a:avLst>
              <a:gd name="adj" fmla="val 6522"/>
            </a:avLst>
          </a:prstGeom>
          <a:solidFill>
            <a:srgbClr val="EAF2ED"/>
          </a:solidFill>
          <a:ln w="11430">
            <a:solidFill>
              <a:srgbClr val="EAF2ED"/>
            </a:solidFill>
            <a:prstDash val="solid"/>
          </a:ln>
          <a:effectLst>
            <a:outerShdw algn="bl" rotWithShape="0">
              <a:srgbClr val="000000">
                <a:alpha val="0"/>
              </a:srgbClr>
            </a:outerShdw>
          </a:effectLst>
        </p:spPr>
      </p:sp>
      <p:sp>
        <p:nvSpPr>
          <p:cNvPr id="38" name="Shape 36"/>
          <p:cNvSpPr/>
          <p:nvPr/>
        </p:nvSpPr>
        <p:spPr>
          <a:xfrm>
            <a:off x="905256" y="3931920"/>
            <a:ext cx="50292" cy="1353312"/>
          </a:xfrm>
          <a:prstGeom prst="roundRect">
            <a:avLst>
              <a:gd name="adj" fmla="val 45455"/>
            </a:avLst>
          </a:prstGeom>
          <a:solidFill>
            <a:srgbClr val="5E9276"/>
          </a:solidFill>
          <a:ln w="12700">
            <a:solidFill>
              <a:srgbClr val="5E9276"/>
            </a:solidFill>
            <a:prstDash val="solid"/>
          </a:ln>
        </p:spPr>
      </p:sp>
      <p:sp>
        <p:nvSpPr>
          <p:cNvPr id="39" name="Shape 37"/>
          <p:cNvSpPr/>
          <p:nvPr/>
        </p:nvSpPr>
        <p:spPr>
          <a:xfrm>
            <a:off x="1152144" y="4041648"/>
            <a:ext cx="2011680" cy="310896"/>
          </a:xfrm>
          <a:prstGeom prst="roundRect">
            <a:avLst>
              <a:gd name="adj" fmla="val 20588"/>
            </a:avLst>
          </a:prstGeom>
          <a:solidFill>
            <a:srgbClr val="5E9276">
              <a:alpha val="12000"/>
            </a:srgbClr>
          </a:solidFill>
          <a:ln w="12700">
            <a:solidFill>
              <a:srgbClr val="5E9276">
                <a:alpha val="0"/>
              </a:srgbClr>
            </a:solidFill>
            <a:prstDash val="solid"/>
          </a:ln>
        </p:spPr>
      </p:sp>
      <p:sp>
        <p:nvSpPr>
          <p:cNvPr id="40" name="Text 38"/>
          <p:cNvSpPr/>
          <p:nvPr/>
        </p:nvSpPr>
        <p:spPr>
          <a:xfrm>
            <a:off x="1271016" y="4114800"/>
            <a:ext cx="1773936" cy="137160"/>
          </a:xfrm>
          <a:prstGeom prst="rect">
            <a:avLst/>
          </a:prstGeom>
          <a:noFill/>
          <a:ln/>
        </p:spPr>
        <p:txBody>
          <a:bodyPr wrap="square" lIns="0" tIns="0" rIns="0" bIns="0" rtlCol="0" anchor="ctr"/>
          <a:lstStyle/>
          <a:p>
            <a:pPr marL="0" indent="0" algn="ctr">
              <a:buNone/>
            </a:pPr>
            <a:r>
              <a:rPr lang="en-US" sz="900" b="1" kern="0" spc="70" dirty="0">
                <a:solidFill>
                  <a:srgbClr val="5E9276"/>
                </a:solidFill>
                <a:latin typeface="Arial" pitchFamily="34" charset="0"/>
                <a:ea typeface="Arial" pitchFamily="34" charset="-122"/>
                <a:cs typeface="Arial" pitchFamily="34" charset="-120"/>
              </a:rPr>
              <a:t>Geography</a:t>
            </a:r>
            <a:endParaRPr lang="en-US" sz="900" dirty="0"/>
          </a:p>
        </p:txBody>
      </p:sp>
      <p:sp>
        <p:nvSpPr>
          <p:cNvPr id="41" name="Text 39"/>
          <p:cNvSpPr/>
          <p:nvPr/>
        </p:nvSpPr>
        <p:spPr>
          <a:xfrm>
            <a:off x="1152144" y="4498848"/>
            <a:ext cx="4462272" cy="612648"/>
          </a:xfrm>
          <a:prstGeom prst="rect">
            <a:avLst/>
          </a:prstGeom>
          <a:noFill/>
          <a:ln/>
        </p:spPr>
        <p:txBody>
          <a:bodyPr wrap="square" lIns="0" tIns="0" rIns="0" bIns="0" rtlCol="0" anchor="ctr">
            <a:normAutofit/>
          </a:bodyPr>
          <a:lstStyle/>
          <a:p>
            <a:pPr marL="0" indent="0">
              <a:buNone/>
            </a:pPr>
            <a:r>
              <a:rPr lang="en-US" sz="1800" b="1" dirty="0">
                <a:solidFill>
                  <a:srgbClr val="24323F"/>
                </a:solidFill>
                <a:latin typeface="Arial" pitchFamily="34" charset="0"/>
                <a:ea typeface="Arial" pitchFamily="34" charset="-122"/>
                <a:cs typeface="Arial" pitchFamily="34" charset="-120"/>
              </a:rPr>
              <a:t>Shapers of the World - looking at natural features in the world.</a:t>
            </a:r>
            <a:endParaRPr lang="en-US" sz="1800" dirty="0"/>
          </a:p>
        </p:txBody>
      </p:sp>
      <p:sp>
        <p:nvSpPr>
          <p:cNvPr id="42" name="Shape 40"/>
          <p:cNvSpPr/>
          <p:nvPr/>
        </p:nvSpPr>
        <p:spPr>
          <a:xfrm>
            <a:off x="6281928" y="3767328"/>
            <a:ext cx="5230368" cy="1682496"/>
          </a:xfrm>
          <a:prstGeom prst="roundRect">
            <a:avLst>
              <a:gd name="adj" fmla="val 6522"/>
            </a:avLst>
          </a:prstGeom>
          <a:solidFill>
            <a:srgbClr val="F8EAE7"/>
          </a:solidFill>
          <a:ln w="11430">
            <a:solidFill>
              <a:srgbClr val="F8EAE7"/>
            </a:solidFill>
            <a:prstDash val="solid"/>
          </a:ln>
          <a:effectLst>
            <a:outerShdw algn="bl" rotWithShape="0">
              <a:srgbClr val="000000">
                <a:alpha val="0"/>
              </a:srgbClr>
            </a:outerShdw>
          </a:effectLst>
        </p:spPr>
      </p:sp>
      <p:sp>
        <p:nvSpPr>
          <p:cNvPr id="43" name="Shape 41"/>
          <p:cNvSpPr/>
          <p:nvPr/>
        </p:nvSpPr>
        <p:spPr>
          <a:xfrm>
            <a:off x="6428232" y="3931920"/>
            <a:ext cx="50292" cy="1353312"/>
          </a:xfrm>
          <a:prstGeom prst="roundRect">
            <a:avLst>
              <a:gd name="adj" fmla="val 45455"/>
            </a:avLst>
          </a:prstGeom>
          <a:solidFill>
            <a:srgbClr val="D96B5F"/>
          </a:solidFill>
          <a:ln w="12700">
            <a:solidFill>
              <a:srgbClr val="D96B5F"/>
            </a:solidFill>
            <a:prstDash val="solid"/>
          </a:ln>
        </p:spPr>
      </p:sp>
      <p:sp>
        <p:nvSpPr>
          <p:cNvPr id="44" name="Shape 42"/>
          <p:cNvSpPr/>
          <p:nvPr/>
        </p:nvSpPr>
        <p:spPr>
          <a:xfrm>
            <a:off x="6675120" y="4041648"/>
            <a:ext cx="1362456" cy="310896"/>
          </a:xfrm>
          <a:prstGeom prst="roundRect">
            <a:avLst>
              <a:gd name="adj" fmla="val 20588"/>
            </a:avLst>
          </a:prstGeom>
          <a:solidFill>
            <a:srgbClr val="D96B5F">
              <a:alpha val="12000"/>
            </a:srgbClr>
          </a:solidFill>
          <a:ln w="12700">
            <a:solidFill>
              <a:srgbClr val="D96B5F">
                <a:alpha val="0"/>
              </a:srgbClr>
            </a:solidFill>
            <a:prstDash val="solid"/>
          </a:ln>
        </p:spPr>
      </p:sp>
      <p:sp>
        <p:nvSpPr>
          <p:cNvPr id="45" name="Text 43"/>
          <p:cNvSpPr/>
          <p:nvPr/>
        </p:nvSpPr>
        <p:spPr>
          <a:xfrm>
            <a:off x="6793992" y="4114800"/>
            <a:ext cx="1124712" cy="137160"/>
          </a:xfrm>
          <a:prstGeom prst="rect">
            <a:avLst/>
          </a:prstGeom>
          <a:noFill/>
          <a:ln/>
        </p:spPr>
        <p:txBody>
          <a:bodyPr wrap="square" lIns="0" tIns="0" rIns="0" bIns="0" rtlCol="0" anchor="ctr"/>
          <a:lstStyle/>
          <a:p>
            <a:pPr marL="0" indent="0" algn="ctr">
              <a:buNone/>
            </a:pPr>
            <a:r>
              <a:rPr lang="en-US" sz="900" b="1" kern="0" spc="70" dirty="0">
                <a:solidFill>
                  <a:srgbClr val="D96B5F"/>
                </a:solidFill>
                <a:latin typeface="Arial" pitchFamily="34" charset="0"/>
                <a:ea typeface="Arial" pitchFamily="34" charset="-122"/>
                <a:cs typeface="Arial" pitchFamily="34" charset="-120"/>
              </a:rPr>
              <a:t>History</a:t>
            </a:r>
            <a:endParaRPr lang="en-US" sz="900" dirty="0"/>
          </a:p>
        </p:txBody>
      </p:sp>
      <p:sp>
        <p:nvSpPr>
          <p:cNvPr id="46" name="Text 44"/>
          <p:cNvSpPr/>
          <p:nvPr/>
        </p:nvSpPr>
        <p:spPr>
          <a:xfrm>
            <a:off x="6675120" y="4498848"/>
            <a:ext cx="4462272" cy="612648"/>
          </a:xfrm>
          <a:prstGeom prst="rect">
            <a:avLst/>
          </a:prstGeom>
          <a:noFill/>
          <a:ln/>
        </p:spPr>
        <p:txBody>
          <a:bodyPr wrap="square" lIns="0" tIns="0" rIns="0" bIns="0" rtlCol="0" anchor="ctr">
            <a:normAutofit/>
          </a:bodyPr>
          <a:lstStyle/>
          <a:p>
            <a:pPr marL="0" indent="0">
              <a:buNone/>
            </a:pPr>
            <a:r>
              <a:rPr lang="en-US" sz="1800" b="1" dirty="0">
                <a:solidFill>
                  <a:srgbClr val="24323F"/>
                </a:solidFill>
                <a:latin typeface="Arial" pitchFamily="34" charset="0"/>
                <a:ea typeface="Arial" pitchFamily="34" charset="-122"/>
                <a:cs typeface="Arial" pitchFamily="34" charset="-120"/>
              </a:rPr>
              <a:t>Ringwood’s place in World War I</a:t>
            </a:r>
            <a:endParaRPr lang="en-US" sz="1800" dirty="0"/>
          </a:p>
        </p:txBody>
      </p:sp>
      <p:sp>
        <p:nvSpPr>
          <p:cNvPr id="47"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785A8C"/>
                </a:solidFill>
                <a:latin typeface="Arial" pitchFamily="34" charset="0"/>
                <a:ea typeface="Arial" pitchFamily="34" charset="-122"/>
                <a:cs typeface="Arial" pitchFamily="34" charset="-120"/>
              </a:rPr>
              <a:t>WEEKLY RHYTHM</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Timetable</a:t>
            </a:r>
            <a:endParaRPr lang="en-US" sz="2600" dirty="0"/>
          </a:p>
        </p:txBody>
      </p:sp>
      <p:sp>
        <p:nvSpPr>
          <p:cNvPr id="4" name="Shape 2"/>
          <p:cNvSpPr/>
          <p:nvPr/>
        </p:nvSpPr>
        <p:spPr>
          <a:xfrm>
            <a:off x="685800" y="1298448"/>
            <a:ext cx="960120" cy="0"/>
          </a:xfrm>
          <a:prstGeom prst="line">
            <a:avLst/>
          </a:prstGeom>
          <a:noFill/>
          <a:ln w="50800">
            <a:solidFill>
              <a:srgbClr val="785A8C"/>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785A8C"/>
          </a:solidFill>
          <a:ln w="12700">
            <a:solidFill>
              <a:srgbClr val="785A8C"/>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785A8C"/>
            </a:solidFill>
            <a:prstDash val="solid"/>
          </a:ln>
        </p:spPr>
      </p:sp>
      <p:sp>
        <p:nvSpPr>
          <p:cNvPr id="8" name="Shape 6"/>
          <p:cNvSpPr/>
          <p:nvPr/>
        </p:nvSpPr>
        <p:spPr>
          <a:xfrm>
            <a:off x="11045952" y="658368"/>
            <a:ext cx="228600" cy="0"/>
          </a:xfrm>
          <a:prstGeom prst="line">
            <a:avLst/>
          </a:prstGeom>
          <a:noFill/>
          <a:ln w="17780">
            <a:solidFill>
              <a:srgbClr val="785A8C"/>
            </a:solidFill>
            <a:prstDash val="solid"/>
          </a:ln>
        </p:spPr>
      </p:sp>
      <p:sp>
        <p:nvSpPr>
          <p:cNvPr id="9" name="Shape 7"/>
          <p:cNvSpPr/>
          <p:nvPr/>
        </p:nvSpPr>
        <p:spPr>
          <a:xfrm>
            <a:off x="11045952" y="722376"/>
            <a:ext cx="164592" cy="0"/>
          </a:xfrm>
          <a:prstGeom prst="line">
            <a:avLst/>
          </a:prstGeom>
          <a:noFill/>
          <a:ln w="17780">
            <a:solidFill>
              <a:srgbClr val="785A8C"/>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49808" y="1664208"/>
            <a:ext cx="5010912" cy="1143000"/>
          </a:xfrm>
          <a:prstGeom prst="roundRect">
            <a:avLst>
              <a:gd name="adj" fmla="val 9600"/>
            </a:avLst>
          </a:prstGeom>
          <a:solidFill>
            <a:srgbClr val="F1ECF5"/>
          </a:solidFill>
          <a:ln w="11430">
            <a:solidFill>
              <a:srgbClr val="F1ECF5"/>
            </a:solidFill>
            <a:prstDash val="solid"/>
          </a:ln>
          <a:effectLst>
            <a:outerShdw algn="bl" rotWithShape="0">
              <a:srgbClr val="000000">
                <a:alpha val="0"/>
              </a:srgbClr>
            </a:outerShdw>
          </a:effectLst>
        </p:spPr>
      </p:sp>
      <p:sp>
        <p:nvSpPr>
          <p:cNvPr id="28" name="Shape 26"/>
          <p:cNvSpPr/>
          <p:nvPr/>
        </p:nvSpPr>
        <p:spPr>
          <a:xfrm>
            <a:off x="1005840" y="1938528"/>
            <a:ext cx="384048" cy="384048"/>
          </a:xfrm>
          <a:prstGeom prst="ellipse">
            <a:avLst/>
          </a:prstGeom>
          <a:solidFill>
            <a:srgbClr val="785A8C"/>
          </a:solidFill>
          <a:ln w="12700">
            <a:solidFill>
              <a:srgbClr val="785A8C"/>
            </a:solidFill>
            <a:prstDash val="solid"/>
          </a:ln>
        </p:spPr>
      </p:sp>
      <p:sp>
        <p:nvSpPr>
          <p:cNvPr id="29" name="Text 27"/>
          <p:cNvSpPr/>
          <p:nvPr/>
        </p:nvSpPr>
        <p:spPr>
          <a:xfrm>
            <a:off x="1005840" y="1943100"/>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0" name="Text 28"/>
          <p:cNvSpPr/>
          <p:nvPr/>
        </p:nvSpPr>
        <p:spPr>
          <a:xfrm>
            <a:off x="1554480" y="1865376"/>
            <a:ext cx="3986784" cy="740664"/>
          </a:xfrm>
          <a:prstGeom prst="rect">
            <a:avLst/>
          </a:prstGeom>
          <a:noFill/>
          <a:ln/>
        </p:spPr>
        <p:txBody>
          <a:bodyPr wrap="square" lIns="0" tIns="0" rIns="0" bIns="0" rtlCol="0" anchor="ctr">
            <a:normAutofit/>
          </a:bodyPr>
          <a:lstStyle/>
          <a:p>
            <a:pPr marL="0" indent="0">
              <a:buNone/>
            </a:pPr>
            <a:r>
              <a:rPr lang="en-US" sz="1800" dirty="0">
                <a:solidFill>
                  <a:srgbClr val="24323F"/>
                </a:solidFill>
                <a:latin typeface="Arial" pitchFamily="34" charset="0"/>
                <a:ea typeface="Arial" pitchFamily="34" charset="-122"/>
                <a:cs typeface="Arial" pitchFamily="34" charset="-120"/>
              </a:rPr>
              <a:t>PE day is on a Friday afternoon. </a:t>
            </a:r>
            <a:endParaRPr lang="en-US" sz="1800" dirty="0"/>
          </a:p>
        </p:txBody>
      </p:sp>
      <p:sp>
        <p:nvSpPr>
          <p:cNvPr id="31" name="Shape 29"/>
          <p:cNvSpPr/>
          <p:nvPr/>
        </p:nvSpPr>
        <p:spPr>
          <a:xfrm>
            <a:off x="6007608" y="1664208"/>
            <a:ext cx="5285232" cy="1143000"/>
          </a:xfrm>
          <a:prstGeom prst="roundRect">
            <a:avLst>
              <a:gd name="adj" fmla="val 9600"/>
            </a:avLst>
          </a:prstGeom>
          <a:solidFill>
            <a:srgbClr val="E8F2F0"/>
          </a:solidFill>
          <a:ln w="11430">
            <a:solidFill>
              <a:srgbClr val="E8F2F0"/>
            </a:solidFill>
            <a:prstDash val="solid"/>
          </a:ln>
          <a:effectLst>
            <a:outerShdw algn="bl" rotWithShape="0">
              <a:srgbClr val="000000">
                <a:alpha val="0"/>
              </a:srgbClr>
            </a:outerShdw>
          </a:effectLst>
        </p:spPr>
      </p:sp>
      <p:sp>
        <p:nvSpPr>
          <p:cNvPr id="32" name="Shape 30"/>
          <p:cNvSpPr/>
          <p:nvPr/>
        </p:nvSpPr>
        <p:spPr>
          <a:xfrm>
            <a:off x="6263640" y="1938528"/>
            <a:ext cx="384048" cy="384048"/>
          </a:xfrm>
          <a:prstGeom prst="ellipse">
            <a:avLst/>
          </a:prstGeom>
          <a:solidFill>
            <a:srgbClr val="2C7A7B"/>
          </a:solidFill>
          <a:ln w="12700">
            <a:solidFill>
              <a:srgbClr val="2C7A7B"/>
            </a:solidFill>
            <a:prstDash val="solid"/>
          </a:ln>
        </p:spPr>
      </p:sp>
      <p:sp>
        <p:nvSpPr>
          <p:cNvPr id="33" name="Text 31"/>
          <p:cNvSpPr/>
          <p:nvPr/>
        </p:nvSpPr>
        <p:spPr>
          <a:xfrm>
            <a:off x="6263640" y="1943100"/>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4" name="Text 32"/>
          <p:cNvSpPr/>
          <p:nvPr/>
        </p:nvSpPr>
        <p:spPr>
          <a:xfrm>
            <a:off x="6812280" y="1865376"/>
            <a:ext cx="4261104" cy="740664"/>
          </a:xfrm>
          <a:prstGeom prst="rect">
            <a:avLst/>
          </a:prstGeom>
          <a:noFill/>
          <a:ln/>
        </p:spPr>
        <p:txBody>
          <a:bodyPr wrap="square" lIns="0" tIns="0" rIns="0" bIns="0" rtlCol="0" anchor="ctr">
            <a:normAutofit/>
          </a:bodyPr>
          <a:lstStyle/>
          <a:p>
            <a:pPr marL="0" indent="0">
              <a:buNone/>
            </a:pPr>
            <a:r>
              <a:rPr lang="en-US" sz="1800" dirty="0">
                <a:solidFill>
                  <a:srgbClr val="24323F"/>
                </a:solidFill>
                <a:latin typeface="Arial" pitchFamily="34" charset="0"/>
                <a:ea typeface="Arial" pitchFamily="34" charset="-122"/>
                <a:cs typeface="Arial" pitchFamily="34" charset="-120"/>
              </a:rPr>
              <a:t>Tuesday afternoon – flourish.</a:t>
            </a:r>
            <a:endParaRPr lang="en-US" sz="1800" dirty="0"/>
          </a:p>
        </p:txBody>
      </p:sp>
      <p:sp>
        <p:nvSpPr>
          <p:cNvPr id="35" name="Shape 33"/>
          <p:cNvSpPr/>
          <p:nvPr/>
        </p:nvSpPr>
        <p:spPr>
          <a:xfrm>
            <a:off x="749808" y="3127248"/>
            <a:ext cx="10543032" cy="2313432"/>
          </a:xfrm>
          <a:prstGeom prst="roundRect">
            <a:avLst>
              <a:gd name="adj" fmla="val 4743"/>
            </a:avLst>
          </a:prstGeom>
          <a:solidFill>
            <a:srgbClr val="FFFFFF"/>
          </a:solidFill>
          <a:ln w="11430">
            <a:solidFill>
              <a:srgbClr val="E1E6E7"/>
            </a:solidFill>
            <a:prstDash val="solid"/>
          </a:ln>
          <a:effectLst>
            <a:outerShdw algn="bl" rotWithShape="0">
              <a:srgbClr val="000000">
                <a:alpha val="0"/>
              </a:srgbClr>
            </a:outerShdw>
          </a:effectLst>
        </p:spPr>
      </p:sp>
      <p:sp>
        <p:nvSpPr>
          <p:cNvPr id="36" name="Shape 34"/>
          <p:cNvSpPr/>
          <p:nvPr/>
        </p:nvSpPr>
        <p:spPr>
          <a:xfrm>
            <a:off x="896112" y="3291840"/>
            <a:ext cx="50292" cy="1984248"/>
          </a:xfrm>
          <a:prstGeom prst="roundRect">
            <a:avLst>
              <a:gd name="adj" fmla="val 45455"/>
            </a:avLst>
          </a:prstGeom>
          <a:solidFill>
            <a:srgbClr val="E7B24E"/>
          </a:solidFill>
          <a:ln w="12700">
            <a:solidFill>
              <a:srgbClr val="E7B24E"/>
            </a:solidFill>
            <a:prstDash val="solid"/>
          </a:ln>
        </p:spPr>
      </p:sp>
      <p:sp>
        <p:nvSpPr>
          <p:cNvPr id="37" name="Text 35"/>
          <p:cNvSpPr/>
          <p:nvPr/>
        </p:nvSpPr>
        <p:spPr>
          <a:xfrm>
            <a:off x="1124712" y="3502152"/>
            <a:ext cx="9656064" cy="1298448"/>
          </a:xfrm>
          <a:prstGeom prst="rect">
            <a:avLst/>
          </a:prstGeom>
          <a:noFill/>
          <a:ln/>
        </p:spPr>
        <p:txBody>
          <a:bodyPr wrap="square" lIns="0" tIns="0" rIns="0" bIns="0" rtlCol="0" anchor="ctr">
            <a:normAutofit/>
          </a:bodyPr>
          <a:lstStyle/>
          <a:p>
            <a:pPr marL="0" indent="0">
              <a:buNone/>
            </a:pPr>
            <a:r>
              <a:rPr lang="en-US" sz="1900" b="1" dirty="0">
                <a:solidFill>
                  <a:srgbClr val="24323F"/>
                </a:solidFill>
                <a:latin typeface="Arial" pitchFamily="34" charset="0"/>
                <a:ea typeface="Arial" pitchFamily="34" charset="-122"/>
                <a:cs typeface="Arial" pitchFamily="34" charset="-120"/>
              </a:rPr>
              <a:t>The afternoon timetable will include foundation subjects which are History, Geography, PSHE, Art, DT, Music, Drama, French, RE and ICT/Computing.</a:t>
            </a:r>
            <a:endParaRPr lang="en-US" sz="1900" dirty="0"/>
          </a:p>
        </p:txBody>
      </p:sp>
      <p:sp>
        <p:nvSpPr>
          <p:cNvPr id="38"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E7B24E"/>
                </a:solidFill>
                <a:latin typeface="Arial" pitchFamily="34" charset="0"/>
                <a:ea typeface="Arial" pitchFamily="34" charset="-122"/>
                <a:cs typeface="Arial" pitchFamily="34" charset="-120"/>
              </a:rPr>
              <a:t>VISITS AND EXPERIENCES</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Trips</a:t>
            </a:r>
            <a:endParaRPr lang="en-US" sz="2600" dirty="0"/>
          </a:p>
        </p:txBody>
      </p:sp>
      <p:sp>
        <p:nvSpPr>
          <p:cNvPr id="4" name="Shape 2"/>
          <p:cNvSpPr/>
          <p:nvPr/>
        </p:nvSpPr>
        <p:spPr>
          <a:xfrm>
            <a:off x="685800" y="1298448"/>
            <a:ext cx="960120" cy="0"/>
          </a:xfrm>
          <a:prstGeom prst="line">
            <a:avLst/>
          </a:prstGeom>
          <a:noFill/>
          <a:ln w="50800">
            <a:solidFill>
              <a:srgbClr val="E7B24E"/>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E7B24E"/>
          </a:solidFill>
          <a:ln w="12700">
            <a:solidFill>
              <a:srgbClr val="E7B24E"/>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E7B24E"/>
            </a:solidFill>
            <a:prstDash val="solid"/>
          </a:ln>
        </p:spPr>
      </p:sp>
      <p:sp>
        <p:nvSpPr>
          <p:cNvPr id="8" name="Shape 6"/>
          <p:cNvSpPr/>
          <p:nvPr/>
        </p:nvSpPr>
        <p:spPr>
          <a:xfrm>
            <a:off x="11045952" y="658368"/>
            <a:ext cx="228600" cy="0"/>
          </a:xfrm>
          <a:prstGeom prst="line">
            <a:avLst/>
          </a:prstGeom>
          <a:noFill/>
          <a:ln w="17780">
            <a:solidFill>
              <a:srgbClr val="E7B24E"/>
            </a:solidFill>
            <a:prstDash val="solid"/>
          </a:ln>
        </p:spPr>
      </p:sp>
      <p:sp>
        <p:nvSpPr>
          <p:cNvPr id="9" name="Shape 7"/>
          <p:cNvSpPr/>
          <p:nvPr/>
        </p:nvSpPr>
        <p:spPr>
          <a:xfrm>
            <a:off x="11045952" y="722376"/>
            <a:ext cx="164592" cy="0"/>
          </a:xfrm>
          <a:prstGeom prst="line">
            <a:avLst/>
          </a:prstGeom>
          <a:noFill/>
          <a:ln w="17780">
            <a:solidFill>
              <a:srgbClr val="E7B24E"/>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68096" y="1664208"/>
            <a:ext cx="6601968" cy="4169664"/>
          </a:xfrm>
          <a:prstGeom prst="roundRect">
            <a:avLst>
              <a:gd name="adj" fmla="val 2632"/>
            </a:avLst>
          </a:prstGeom>
          <a:solidFill>
            <a:srgbClr val="FFFFFF"/>
          </a:solidFill>
          <a:ln w="11430">
            <a:solidFill>
              <a:srgbClr val="E1E6E7"/>
            </a:solidFill>
            <a:prstDash val="solid"/>
          </a:ln>
          <a:effectLst>
            <a:outerShdw algn="bl" rotWithShape="0">
              <a:srgbClr val="000000">
                <a:alpha val="0"/>
              </a:srgbClr>
            </a:outerShdw>
          </a:effectLst>
        </p:spPr>
      </p:sp>
      <p:sp>
        <p:nvSpPr>
          <p:cNvPr id="28" name="Shape 26"/>
          <p:cNvSpPr/>
          <p:nvPr/>
        </p:nvSpPr>
        <p:spPr>
          <a:xfrm>
            <a:off x="914400" y="1828800"/>
            <a:ext cx="50292" cy="3840480"/>
          </a:xfrm>
          <a:prstGeom prst="roundRect">
            <a:avLst>
              <a:gd name="adj" fmla="val 45455"/>
            </a:avLst>
          </a:prstGeom>
          <a:solidFill>
            <a:srgbClr val="5EA7C6"/>
          </a:solidFill>
          <a:ln w="12700">
            <a:solidFill>
              <a:srgbClr val="5EA7C6"/>
            </a:solidFill>
            <a:prstDash val="solid"/>
          </a:ln>
        </p:spPr>
      </p:sp>
      <p:sp>
        <p:nvSpPr>
          <p:cNvPr id="29" name="Shape 27"/>
          <p:cNvSpPr/>
          <p:nvPr/>
        </p:nvSpPr>
        <p:spPr>
          <a:xfrm>
            <a:off x="1170432" y="1993392"/>
            <a:ext cx="1773936" cy="310896"/>
          </a:xfrm>
          <a:prstGeom prst="roundRect">
            <a:avLst>
              <a:gd name="adj" fmla="val 20588"/>
            </a:avLst>
          </a:prstGeom>
          <a:solidFill>
            <a:srgbClr val="5EA7C6">
              <a:alpha val="12000"/>
            </a:srgbClr>
          </a:solidFill>
          <a:ln w="12700">
            <a:solidFill>
              <a:srgbClr val="5EA7C6">
                <a:alpha val="0"/>
              </a:srgbClr>
            </a:solidFill>
            <a:prstDash val="solid"/>
          </a:ln>
        </p:spPr>
      </p:sp>
      <p:sp>
        <p:nvSpPr>
          <p:cNvPr id="30" name="Text 28"/>
          <p:cNvSpPr/>
          <p:nvPr/>
        </p:nvSpPr>
        <p:spPr>
          <a:xfrm>
            <a:off x="1289304" y="2066544"/>
            <a:ext cx="1536192" cy="137160"/>
          </a:xfrm>
          <a:prstGeom prst="rect">
            <a:avLst/>
          </a:prstGeom>
          <a:noFill/>
          <a:ln/>
        </p:spPr>
        <p:txBody>
          <a:bodyPr wrap="square" lIns="0" tIns="0" rIns="0" bIns="0" rtlCol="0" anchor="ctr"/>
          <a:lstStyle/>
          <a:p>
            <a:pPr marL="0" indent="0" algn="ctr">
              <a:buNone/>
            </a:pPr>
            <a:r>
              <a:rPr lang="en-US" sz="900" b="1" kern="0" spc="70" dirty="0">
                <a:solidFill>
                  <a:srgbClr val="5EA7C6"/>
                </a:solidFill>
                <a:latin typeface="Arial" pitchFamily="34" charset="0"/>
                <a:ea typeface="Arial" pitchFamily="34" charset="-122"/>
                <a:cs typeface="Arial" pitchFamily="34" charset="-120"/>
              </a:rPr>
              <a:t>SOUTHAMPTON TRIP</a:t>
            </a:r>
            <a:endParaRPr lang="en-US" sz="900" dirty="0"/>
          </a:p>
        </p:txBody>
      </p:sp>
      <p:sp>
        <p:nvSpPr>
          <p:cNvPr id="31" name="Text 29"/>
          <p:cNvSpPr/>
          <p:nvPr/>
        </p:nvSpPr>
        <p:spPr>
          <a:xfrm>
            <a:off x="1170432" y="2542032"/>
            <a:ext cx="5623560" cy="658368"/>
          </a:xfrm>
          <a:prstGeom prst="rect">
            <a:avLst/>
          </a:prstGeom>
          <a:noFill/>
          <a:ln/>
        </p:spPr>
        <p:txBody>
          <a:bodyPr wrap="square" lIns="0" tIns="0" rIns="0" bIns="0" rtlCol="0" anchor="ctr">
            <a:normAutofit/>
          </a:bodyPr>
          <a:lstStyle/>
          <a:p>
            <a:pPr marL="0" indent="0">
              <a:buNone/>
            </a:pPr>
            <a:r>
              <a:rPr lang="en-US" sz="2000" b="1" dirty="0">
                <a:solidFill>
                  <a:srgbClr val="24323F"/>
                </a:solidFill>
                <a:latin typeface="Arial" pitchFamily="34" charset="0"/>
                <a:ea typeface="Arial" pitchFamily="34" charset="-122"/>
                <a:cs typeface="Arial" pitchFamily="34" charset="-120"/>
              </a:rPr>
              <a:t>Southampton Trip – fieldwork focus on variation of land use.</a:t>
            </a:r>
            <a:endParaRPr lang="en-US" sz="2000" dirty="0"/>
          </a:p>
        </p:txBody>
      </p:sp>
      <p:sp>
        <p:nvSpPr>
          <p:cNvPr id="32" name="Shape 30"/>
          <p:cNvSpPr/>
          <p:nvPr/>
        </p:nvSpPr>
        <p:spPr>
          <a:xfrm>
            <a:off x="1133856" y="3456432"/>
            <a:ext cx="5650992" cy="877824"/>
          </a:xfrm>
          <a:prstGeom prst="roundRect">
            <a:avLst>
              <a:gd name="adj" fmla="val 12500"/>
            </a:avLst>
          </a:prstGeom>
          <a:solidFill>
            <a:srgbClr val="F8EAE7"/>
          </a:solidFill>
          <a:ln w="11430">
            <a:solidFill>
              <a:srgbClr val="F8EAE7"/>
            </a:solidFill>
            <a:prstDash val="solid"/>
          </a:ln>
          <a:effectLst>
            <a:outerShdw algn="bl" rotWithShape="0">
              <a:srgbClr val="000000">
                <a:alpha val="0"/>
              </a:srgbClr>
            </a:outerShdw>
          </a:effectLst>
        </p:spPr>
      </p:sp>
      <p:sp>
        <p:nvSpPr>
          <p:cNvPr id="33" name="Shape 31"/>
          <p:cNvSpPr/>
          <p:nvPr/>
        </p:nvSpPr>
        <p:spPr>
          <a:xfrm>
            <a:off x="1389888" y="3730752"/>
            <a:ext cx="384048" cy="384048"/>
          </a:xfrm>
          <a:prstGeom prst="ellipse">
            <a:avLst/>
          </a:prstGeom>
          <a:solidFill>
            <a:srgbClr val="D96B5F"/>
          </a:solidFill>
          <a:ln w="12700">
            <a:solidFill>
              <a:srgbClr val="D96B5F"/>
            </a:solidFill>
            <a:prstDash val="solid"/>
          </a:ln>
        </p:spPr>
      </p:sp>
      <p:sp>
        <p:nvSpPr>
          <p:cNvPr id="34" name="Text 32"/>
          <p:cNvSpPr/>
          <p:nvPr/>
        </p:nvSpPr>
        <p:spPr>
          <a:xfrm>
            <a:off x="1389888" y="3735324"/>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5" name="Text 33"/>
          <p:cNvSpPr/>
          <p:nvPr/>
        </p:nvSpPr>
        <p:spPr>
          <a:xfrm>
            <a:off x="1938528" y="3657600"/>
            <a:ext cx="4626864" cy="475488"/>
          </a:xfrm>
          <a:prstGeom prst="rect">
            <a:avLst/>
          </a:prstGeom>
          <a:noFill/>
          <a:ln/>
        </p:spPr>
        <p:txBody>
          <a:bodyPr wrap="square" lIns="0" tIns="0" rIns="0" bIns="0" rtlCol="0" anchor="ctr">
            <a:normAutofit/>
          </a:bodyPr>
          <a:lstStyle/>
          <a:p>
            <a:pPr marL="0" indent="0">
              <a:buNone/>
            </a:pPr>
            <a:r>
              <a:rPr lang="en-US" sz="1670" dirty="0">
                <a:solidFill>
                  <a:srgbClr val="24323F"/>
                </a:solidFill>
                <a:latin typeface="Arial" pitchFamily="34" charset="0"/>
                <a:ea typeface="Arial" pitchFamily="34" charset="-122"/>
                <a:cs typeface="Arial" pitchFamily="34" charset="-120"/>
              </a:rPr>
              <a:t>Wednesday 7</a:t>
            </a:r>
            <a:r>
              <a:rPr lang="en-US" sz="1670" baseline="30000" dirty="0">
                <a:solidFill>
                  <a:srgbClr val="24323F"/>
                </a:solidFill>
                <a:latin typeface="Arial" pitchFamily="34" charset="0"/>
                <a:ea typeface="Arial" pitchFamily="34" charset="-122"/>
                <a:cs typeface="Arial" pitchFamily="34" charset="-120"/>
              </a:rPr>
              <a:t>th</a:t>
            </a:r>
            <a:r>
              <a:rPr lang="en-US" sz="1670" dirty="0">
                <a:solidFill>
                  <a:srgbClr val="24323F"/>
                </a:solidFill>
                <a:latin typeface="Arial" pitchFamily="34" charset="0"/>
                <a:ea typeface="Arial" pitchFamily="34" charset="-122"/>
                <a:cs typeface="Arial" pitchFamily="34" charset="-120"/>
              </a:rPr>
              <a:t> October – 6ETKC and ½ of 6AM</a:t>
            </a:r>
            <a:endParaRPr lang="en-US" sz="1670" dirty="0"/>
          </a:p>
        </p:txBody>
      </p:sp>
      <p:sp>
        <p:nvSpPr>
          <p:cNvPr id="36" name="Shape 34"/>
          <p:cNvSpPr/>
          <p:nvPr/>
        </p:nvSpPr>
        <p:spPr>
          <a:xfrm>
            <a:off x="1133856" y="4498848"/>
            <a:ext cx="5650992" cy="877824"/>
          </a:xfrm>
          <a:prstGeom prst="roundRect">
            <a:avLst>
              <a:gd name="adj" fmla="val 12500"/>
            </a:avLst>
          </a:prstGeom>
          <a:solidFill>
            <a:srgbClr val="E8F2F0"/>
          </a:solidFill>
          <a:ln w="11430">
            <a:solidFill>
              <a:srgbClr val="E8F2F0"/>
            </a:solidFill>
            <a:prstDash val="solid"/>
          </a:ln>
          <a:effectLst>
            <a:outerShdw algn="bl" rotWithShape="0">
              <a:srgbClr val="000000">
                <a:alpha val="0"/>
              </a:srgbClr>
            </a:outerShdw>
          </a:effectLst>
        </p:spPr>
      </p:sp>
      <p:sp>
        <p:nvSpPr>
          <p:cNvPr id="37" name="Shape 35"/>
          <p:cNvSpPr/>
          <p:nvPr/>
        </p:nvSpPr>
        <p:spPr>
          <a:xfrm>
            <a:off x="1389888" y="4773168"/>
            <a:ext cx="384048" cy="384048"/>
          </a:xfrm>
          <a:prstGeom prst="ellipse">
            <a:avLst/>
          </a:prstGeom>
          <a:solidFill>
            <a:srgbClr val="2C7A7B"/>
          </a:solidFill>
          <a:ln w="12700">
            <a:solidFill>
              <a:srgbClr val="2C7A7B"/>
            </a:solidFill>
            <a:prstDash val="solid"/>
          </a:ln>
        </p:spPr>
      </p:sp>
      <p:sp>
        <p:nvSpPr>
          <p:cNvPr id="38" name="Text 36"/>
          <p:cNvSpPr/>
          <p:nvPr/>
        </p:nvSpPr>
        <p:spPr>
          <a:xfrm>
            <a:off x="1389888" y="4777740"/>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9" name="Text 37"/>
          <p:cNvSpPr/>
          <p:nvPr/>
        </p:nvSpPr>
        <p:spPr>
          <a:xfrm>
            <a:off x="1938528" y="4700016"/>
            <a:ext cx="4626864" cy="475488"/>
          </a:xfrm>
          <a:prstGeom prst="rect">
            <a:avLst/>
          </a:prstGeom>
          <a:noFill/>
          <a:ln/>
        </p:spPr>
        <p:txBody>
          <a:bodyPr wrap="square" lIns="0" tIns="0" rIns="0" bIns="0" rtlCol="0" anchor="ctr">
            <a:normAutofit/>
          </a:bodyPr>
          <a:lstStyle/>
          <a:p>
            <a:pPr marL="0" indent="0">
              <a:buNone/>
            </a:pPr>
            <a:r>
              <a:rPr lang="en-US" sz="1670" dirty="0">
                <a:solidFill>
                  <a:srgbClr val="24323F"/>
                </a:solidFill>
                <a:latin typeface="Arial" pitchFamily="34" charset="0"/>
                <a:ea typeface="Arial" pitchFamily="34" charset="-122"/>
                <a:cs typeface="Arial" pitchFamily="34" charset="-120"/>
              </a:rPr>
              <a:t>Friday 9</a:t>
            </a:r>
            <a:r>
              <a:rPr lang="en-US" sz="1670" baseline="30000" dirty="0">
                <a:solidFill>
                  <a:srgbClr val="24323F"/>
                </a:solidFill>
                <a:latin typeface="Arial" pitchFamily="34" charset="0"/>
                <a:ea typeface="Arial" pitchFamily="34" charset="-122"/>
                <a:cs typeface="Arial" pitchFamily="34" charset="-120"/>
              </a:rPr>
              <a:t>th</a:t>
            </a:r>
            <a:r>
              <a:rPr lang="en-US" sz="1670" dirty="0">
                <a:solidFill>
                  <a:srgbClr val="24323F"/>
                </a:solidFill>
                <a:latin typeface="Arial" pitchFamily="34" charset="0"/>
                <a:ea typeface="Arial" pitchFamily="34" charset="-122"/>
                <a:cs typeface="Arial" pitchFamily="34" charset="-120"/>
              </a:rPr>
              <a:t> October – 6WH and ½ of 6AM</a:t>
            </a:r>
            <a:endParaRPr lang="en-US" sz="1670" dirty="0"/>
          </a:p>
        </p:txBody>
      </p:sp>
      <p:sp>
        <p:nvSpPr>
          <p:cNvPr id="40" name="Shape 38"/>
          <p:cNvSpPr/>
          <p:nvPr/>
        </p:nvSpPr>
        <p:spPr>
          <a:xfrm>
            <a:off x="7607808" y="1664208"/>
            <a:ext cx="3685032" cy="4169664"/>
          </a:xfrm>
          <a:prstGeom prst="roundRect">
            <a:avLst>
              <a:gd name="adj" fmla="val 2978"/>
            </a:avLst>
          </a:prstGeom>
          <a:solidFill>
            <a:srgbClr val="17324D"/>
          </a:solidFill>
          <a:ln w="11430">
            <a:solidFill>
              <a:srgbClr val="17324D"/>
            </a:solidFill>
            <a:prstDash val="solid"/>
          </a:ln>
          <a:effectLst>
            <a:outerShdw algn="bl" rotWithShape="0">
              <a:srgbClr val="000000">
                <a:alpha val="0"/>
              </a:srgbClr>
            </a:outerShdw>
          </a:effectLst>
        </p:spPr>
      </p:sp>
      <p:sp>
        <p:nvSpPr>
          <p:cNvPr id="41" name="Shape 39"/>
          <p:cNvSpPr/>
          <p:nvPr/>
        </p:nvSpPr>
        <p:spPr>
          <a:xfrm>
            <a:off x="7982712" y="1993392"/>
            <a:ext cx="1362456" cy="310896"/>
          </a:xfrm>
          <a:prstGeom prst="roundRect">
            <a:avLst>
              <a:gd name="adj" fmla="val 20588"/>
            </a:avLst>
          </a:prstGeom>
          <a:solidFill>
            <a:srgbClr val="E7B24E">
              <a:alpha val="12000"/>
            </a:srgbClr>
          </a:solidFill>
          <a:ln w="12700">
            <a:solidFill>
              <a:srgbClr val="E7B24E">
                <a:alpha val="0"/>
              </a:srgbClr>
            </a:solidFill>
            <a:prstDash val="solid"/>
          </a:ln>
        </p:spPr>
      </p:sp>
      <p:sp>
        <p:nvSpPr>
          <p:cNvPr id="42" name="Text 40"/>
          <p:cNvSpPr/>
          <p:nvPr/>
        </p:nvSpPr>
        <p:spPr>
          <a:xfrm>
            <a:off x="8101584" y="2066544"/>
            <a:ext cx="1124712" cy="137160"/>
          </a:xfrm>
          <a:prstGeom prst="rect">
            <a:avLst/>
          </a:prstGeom>
          <a:noFill/>
          <a:ln/>
        </p:spPr>
        <p:txBody>
          <a:bodyPr wrap="square" lIns="0" tIns="0" rIns="0" bIns="0" rtlCol="0" anchor="ctr"/>
          <a:lstStyle/>
          <a:p>
            <a:pPr marL="0" indent="0" algn="ctr">
              <a:buNone/>
            </a:pPr>
            <a:r>
              <a:rPr lang="en-US" sz="900" b="1" kern="0" spc="70" dirty="0">
                <a:solidFill>
                  <a:srgbClr val="E7B24E"/>
                </a:solidFill>
                <a:latin typeface="Arial" pitchFamily="34" charset="0"/>
                <a:ea typeface="Arial" pitchFamily="34" charset="-122"/>
                <a:cs typeface="Arial" pitchFamily="34" charset="-120"/>
              </a:rPr>
              <a:t>RESIDENTIAL</a:t>
            </a:r>
            <a:endParaRPr lang="en-US" sz="900" dirty="0"/>
          </a:p>
        </p:txBody>
      </p:sp>
      <p:sp>
        <p:nvSpPr>
          <p:cNvPr id="43" name="Text 41"/>
          <p:cNvSpPr/>
          <p:nvPr/>
        </p:nvSpPr>
        <p:spPr>
          <a:xfrm>
            <a:off x="7973568" y="2615184"/>
            <a:ext cx="2880360" cy="530352"/>
          </a:xfrm>
          <a:prstGeom prst="rect">
            <a:avLst/>
          </a:prstGeom>
          <a:noFill/>
          <a:ln/>
        </p:spPr>
        <p:txBody>
          <a:bodyPr wrap="square" lIns="0" tIns="0" rIns="0" bIns="0" rtlCol="0" anchor="ctr">
            <a:normAutofit fontScale="92500"/>
          </a:bodyPr>
          <a:lstStyle/>
          <a:p>
            <a:pPr marL="0" indent="0">
              <a:buNone/>
            </a:pPr>
            <a:r>
              <a:rPr lang="en-US" sz="2300" b="1" dirty="0">
                <a:solidFill>
                  <a:srgbClr val="FFFFFF"/>
                </a:solidFill>
                <a:latin typeface="Arial" pitchFamily="34" charset="0"/>
                <a:ea typeface="Arial" pitchFamily="34" charset="-122"/>
                <a:cs typeface="Arial" pitchFamily="34" charset="-120"/>
              </a:rPr>
              <a:t>Activities Week/ PGL</a:t>
            </a:r>
            <a:endParaRPr lang="en-US" sz="2300" dirty="0"/>
          </a:p>
        </p:txBody>
      </p:sp>
      <p:sp>
        <p:nvSpPr>
          <p:cNvPr id="44" name="Text 42"/>
          <p:cNvSpPr/>
          <p:nvPr/>
        </p:nvSpPr>
        <p:spPr>
          <a:xfrm>
            <a:off x="7973568" y="3913632"/>
            <a:ext cx="2852928" cy="512064"/>
          </a:xfrm>
          <a:prstGeom prst="rect">
            <a:avLst/>
          </a:prstGeom>
          <a:noFill/>
          <a:ln/>
        </p:spPr>
        <p:txBody>
          <a:bodyPr wrap="square" lIns="0" tIns="0" rIns="0" bIns="0" rtlCol="0" anchor="ctr"/>
          <a:lstStyle/>
          <a:p>
            <a:pPr marL="0" indent="0">
              <a:buNone/>
            </a:pPr>
            <a:r>
              <a:rPr lang="en-US" sz="2100" b="1" dirty="0">
                <a:solidFill>
                  <a:srgbClr val="D9E4EA"/>
                </a:solidFill>
                <a:latin typeface="Arial" pitchFamily="34" charset="0"/>
                <a:ea typeface="Arial" pitchFamily="34" charset="-122"/>
                <a:cs typeface="Arial" pitchFamily="34" charset="-120"/>
              </a:rPr>
              <a:t>21</a:t>
            </a:r>
            <a:r>
              <a:rPr lang="en-US" sz="2100" b="1" baseline="30000" dirty="0">
                <a:solidFill>
                  <a:srgbClr val="D9E4EA"/>
                </a:solidFill>
                <a:latin typeface="Arial" pitchFamily="34" charset="0"/>
                <a:ea typeface="Arial" pitchFamily="34" charset="-122"/>
                <a:cs typeface="Arial" pitchFamily="34" charset="-120"/>
              </a:rPr>
              <a:t>st</a:t>
            </a:r>
            <a:r>
              <a:rPr lang="en-US" sz="2100" b="1" dirty="0">
                <a:solidFill>
                  <a:srgbClr val="D9E4EA"/>
                </a:solidFill>
                <a:latin typeface="Arial" pitchFamily="34" charset="0"/>
                <a:ea typeface="Arial" pitchFamily="34" charset="-122"/>
                <a:cs typeface="Arial" pitchFamily="34" charset="-120"/>
              </a:rPr>
              <a:t> – 25</a:t>
            </a:r>
            <a:r>
              <a:rPr lang="en-US" sz="2100" b="1" baseline="30000" dirty="0">
                <a:solidFill>
                  <a:srgbClr val="D9E4EA"/>
                </a:solidFill>
                <a:latin typeface="Arial" pitchFamily="34" charset="0"/>
                <a:ea typeface="Arial" pitchFamily="34" charset="-122"/>
                <a:cs typeface="Arial" pitchFamily="34" charset="-120"/>
              </a:rPr>
              <a:t>th</a:t>
            </a:r>
            <a:r>
              <a:rPr lang="en-US" sz="2100" b="1" dirty="0">
                <a:solidFill>
                  <a:srgbClr val="D9E4EA"/>
                </a:solidFill>
                <a:latin typeface="Arial" pitchFamily="34" charset="0"/>
                <a:ea typeface="Arial" pitchFamily="34" charset="-122"/>
                <a:cs typeface="Arial" pitchFamily="34" charset="-120"/>
              </a:rPr>
              <a:t> June</a:t>
            </a:r>
            <a:endParaRPr lang="en-US" sz="2100" dirty="0"/>
          </a:p>
        </p:txBody>
      </p:sp>
      <p:sp>
        <p:nvSpPr>
          <p:cNvPr id="45" name="Shape 43"/>
          <p:cNvSpPr/>
          <p:nvPr/>
        </p:nvSpPr>
        <p:spPr>
          <a:xfrm>
            <a:off x="7991856" y="4782312"/>
            <a:ext cx="292608" cy="292608"/>
          </a:xfrm>
          <a:prstGeom prst="rect">
            <a:avLst/>
          </a:prstGeom>
          <a:solidFill>
            <a:srgbClr val="D96B5F"/>
          </a:solidFill>
          <a:ln w="12700">
            <a:solidFill>
              <a:srgbClr val="D96B5F"/>
            </a:solidFill>
            <a:prstDash val="solid"/>
          </a:ln>
        </p:spPr>
      </p:sp>
      <p:sp>
        <p:nvSpPr>
          <p:cNvPr id="46" name="Shape 44"/>
          <p:cNvSpPr/>
          <p:nvPr/>
        </p:nvSpPr>
        <p:spPr>
          <a:xfrm>
            <a:off x="8394192" y="4782312"/>
            <a:ext cx="292608" cy="292608"/>
          </a:xfrm>
          <a:prstGeom prst="rect">
            <a:avLst/>
          </a:prstGeom>
          <a:solidFill>
            <a:srgbClr val="2C7A7B"/>
          </a:solidFill>
          <a:ln w="12700">
            <a:solidFill>
              <a:srgbClr val="2C7A7B"/>
            </a:solidFill>
            <a:prstDash val="solid"/>
          </a:ln>
        </p:spPr>
      </p:sp>
      <p:sp>
        <p:nvSpPr>
          <p:cNvPr id="47" name="Shape 45"/>
          <p:cNvSpPr/>
          <p:nvPr/>
        </p:nvSpPr>
        <p:spPr>
          <a:xfrm>
            <a:off x="8796528" y="4782312"/>
            <a:ext cx="292608" cy="292608"/>
          </a:xfrm>
          <a:prstGeom prst="rect">
            <a:avLst/>
          </a:prstGeom>
          <a:solidFill>
            <a:srgbClr val="E7B24E"/>
          </a:solidFill>
          <a:ln w="12700">
            <a:solidFill>
              <a:srgbClr val="E7B24E"/>
            </a:solidFill>
            <a:prstDash val="solid"/>
          </a:ln>
        </p:spPr>
      </p:sp>
      <p:sp>
        <p:nvSpPr>
          <p:cNvPr id="48"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9</a:t>
            </a:fld>
            <a:endParaRPr lang="en-US"/>
          </a:p>
        </p:txBody>
      </p:sp>
      <p:sp>
        <p:nvSpPr>
          <p:cNvPr id="49" name="TextBox 48">
            <a:extLst>
              <a:ext uri="{FF2B5EF4-FFF2-40B4-BE49-F238E27FC236}">
                <a16:creationId xmlns:a16="http://schemas.microsoft.com/office/drawing/2014/main" id="{0FBF62F5-3DCF-423C-A81E-F58134D551A1}"/>
              </a:ext>
            </a:extLst>
          </p:cNvPr>
          <p:cNvSpPr txBox="1"/>
          <p:nvPr/>
        </p:nvSpPr>
        <p:spPr>
          <a:xfrm>
            <a:off x="1170432" y="5669280"/>
            <a:ext cx="5875827" cy="646331"/>
          </a:xfrm>
          <a:prstGeom prst="rect">
            <a:avLst/>
          </a:prstGeom>
          <a:noFill/>
        </p:spPr>
        <p:txBody>
          <a:bodyPr wrap="square" rtlCol="0">
            <a:spAutoFit/>
          </a:bodyPr>
          <a:lstStyle/>
          <a:p>
            <a:r>
              <a:rPr lang="en-GB" b="1" dirty="0"/>
              <a:t>Just to make you aware that we will not be returning until 3:30pm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D96B5F"/>
                </a:solidFill>
                <a:latin typeface="Arial" pitchFamily="34" charset="0"/>
                <a:ea typeface="Arial" pitchFamily="34" charset="-122"/>
                <a:cs typeface="Arial" pitchFamily="34" charset="-120"/>
              </a:rPr>
              <a:t>HOME LEARNING</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Homework</a:t>
            </a:r>
            <a:endParaRPr lang="en-US" sz="2600" dirty="0"/>
          </a:p>
        </p:txBody>
      </p:sp>
      <p:sp>
        <p:nvSpPr>
          <p:cNvPr id="4" name="Shape 2"/>
          <p:cNvSpPr/>
          <p:nvPr/>
        </p:nvSpPr>
        <p:spPr>
          <a:xfrm>
            <a:off x="685800" y="1298448"/>
            <a:ext cx="960120" cy="0"/>
          </a:xfrm>
          <a:prstGeom prst="line">
            <a:avLst/>
          </a:prstGeom>
          <a:noFill/>
          <a:ln w="50800">
            <a:solidFill>
              <a:srgbClr val="D96B5F"/>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D96B5F"/>
          </a:solidFill>
          <a:ln w="12700">
            <a:solidFill>
              <a:srgbClr val="D96B5F"/>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D96B5F"/>
            </a:solidFill>
            <a:prstDash val="solid"/>
          </a:ln>
        </p:spPr>
      </p:sp>
      <p:sp>
        <p:nvSpPr>
          <p:cNvPr id="8" name="Shape 6"/>
          <p:cNvSpPr/>
          <p:nvPr/>
        </p:nvSpPr>
        <p:spPr>
          <a:xfrm>
            <a:off x="11045952" y="658368"/>
            <a:ext cx="228600" cy="0"/>
          </a:xfrm>
          <a:prstGeom prst="line">
            <a:avLst/>
          </a:prstGeom>
          <a:noFill/>
          <a:ln w="17780">
            <a:solidFill>
              <a:srgbClr val="D96B5F"/>
            </a:solidFill>
            <a:prstDash val="solid"/>
          </a:ln>
        </p:spPr>
      </p:sp>
      <p:sp>
        <p:nvSpPr>
          <p:cNvPr id="9" name="Shape 7"/>
          <p:cNvSpPr/>
          <p:nvPr/>
        </p:nvSpPr>
        <p:spPr>
          <a:xfrm>
            <a:off x="11045952" y="722376"/>
            <a:ext cx="164592" cy="0"/>
          </a:xfrm>
          <a:prstGeom prst="line">
            <a:avLst/>
          </a:prstGeom>
          <a:noFill/>
          <a:ln w="17780">
            <a:solidFill>
              <a:srgbClr val="D96B5F"/>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49808" y="1481328"/>
            <a:ext cx="10561320" cy="713232"/>
          </a:xfrm>
          <a:prstGeom prst="roundRect">
            <a:avLst>
              <a:gd name="adj" fmla="val 15385"/>
            </a:avLst>
          </a:prstGeom>
          <a:solidFill>
            <a:srgbClr val="17324D"/>
          </a:solidFill>
          <a:ln w="11430">
            <a:solidFill>
              <a:srgbClr val="17324D"/>
            </a:solidFill>
            <a:prstDash val="solid"/>
          </a:ln>
        </p:spPr>
      </p:sp>
      <p:sp>
        <p:nvSpPr>
          <p:cNvPr id="28" name="Text 26"/>
          <p:cNvSpPr/>
          <p:nvPr/>
        </p:nvSpPr>
        <p:spPr>
          <a:xfrm>
            <a:off x="1014984" y="1682496"/>
            <a:ext cx="10021824" cy="256032"/>
          </a:xfrm>
          <a:prstGeom prst="rect">
            <a:avLst/>
          </a:prstGeom>
          <a:noFill/>
          <a:ln/>
        </p:spPr>
        <p:txBody>
          <a:bodyPr wrap="square" lIns="0" tIns="0" rIns="0" bIns="0" rtlCol="0" anchor="ctr">
            <a:normAutofit lnSpcReduction="10000"/>
          </a:bodyPr>
          <a:lstStyle/>
          <a:p>
            <a:pPr marL="0" indent="0" algn="ctr">
              <a:buNone/>
            </a:pPr>
            <a:r>
              <a:rPr lang="en-US" sz="1800" b="1" dirty="0">
                <a:solidFill>
                  <a:srgbClr val="FFFFFF"/>
                </a:solidFill>
                <a:latin typeface="Arial" pitchFamily="34" charset="0"/>
                <a:ea typeface="Arial" pitchFamily="34" charset="-122"/>
                <a:cs typeface="Arial" pitchFamily="34" charset="-120"/>
              </a:rPr>
              <a:t>All homework will be set on Google Classroom each week.</a:t>
            </a:r>
            <a:endParaRPr lang="en-US" sz="1800" dirty="0"/>
          </a:p>
        </p:txBody>
      </p:sp>
      <p:sp>
        <p:nvSpPr>
          <p:cNvPr id="29" name="Shape 27"/>
          <p:cNvSpPr/>
          <p:nvPr/>
        </p:nvSpPr>
        <p:spPr>
          <a:xfrm>
            <a:off x="749808" y="2505456"/>
            <a:ext cx="5212080" cy="1207008"/>
          </a:xfrm>
          <a:prstGeom prst="roundRect">
            <a:avLst>
              <a:gd name="adj" fmla="val 9091"/>
            </a:avLst>
          </a:prstGeom>
          <a:solidFill>
            <a:srgbClr val="F8EAE7"/>
          </a:solidFill>
          <a:ln w="11430">
            <a:solidFill>
              <a:srgbClr val="F8EAE7"/>
            </a:solidFill>
            <a:prstDash val="solid"/>
          </a:ln>
          <a:effectLst>
            <a:outerShdw algn="bl" rotWithShape="0">
              <a:srgbClr val="000000">
                <a:alpha val="0"/>
              </a:srgbClr>
            </a:outerShdw>
          </a:effectLst>
        </p:spPr>
      </p:sp>
      <p:sp>
        <p:nvSpPr>
          <p:cNvPr id="30" name="Shape 28"/>
          <p:cNvSpPr/>
          <p:nvPr/>
        </p:nvSpPr>
        <p:spPr>
          <a:xfrm>
            <a:off x="896112" y="2670048"/>
            <a:ext cx="50292" cy="877824"/>
          </a:xfrm>
          <a:prstGeom prst="roundRect">
            <a:avLst>
              <a:gd name="adj" fmla="val 45455"/>
            </a:avLst>
          </a:prstGeom>
          <a:solidFill>
            <a:srgbClr val="D96B5F"/>
          </a:solidFill>
          <a:ln w="12700">
            <a:solidFill>
              <a:srgbClr val="D96B5F"/>
            </a:solidFill>
            <a:prstDash val="solid"/>
          </a:ln>
        </p:spPr>
      </p:sp>
      <p:sp>
        <p:nvSpPr>
          <p:cNvPr id="31" name="Shape 29"/>
          <p:cNvSpPr/>
          <p:nvPr/>
        </p:nvSpPr>
        <p:spPr>
          <a:xfrm>
            <a:off x="1133856" y="2743200"/>
            <a:ext cx="1033272" cy="310896"/>
          </a:xfrm>
          <a:prstGeom prst="roundRect">
            <a:avLst>
              <a:gd name="adj" fmla="val 20588"/>
            </a:avLst>
          </a:prstGeom>
          <a:solidFill>
            <a:srgbClr val="D96B5F">
              <a:alpha val="12000"/>
            </a:srgbClr>
          </a:solidFill>
          <a:ln w="12700">
            <a:solidFill>
              <a:srgbClr val="D96B5F">
                <a:alpha val="0"/>
              </a:srgbClr>
            </a:solidFill>
            <a:prstDash val="solid"/>
          </a:ln>
        </p:spPr>
      </p:sp>
      <p:sp>
        <p:nvSpPr>
          <p:cNvPr id="32" name="Text 30"/>
          <p:cNvSpPr/>
          <p:nvPr/>
        </p:nvSpPr>
        <p:spPr>
          <a:xfrm>
            <a:off x="1252728" y="2816352"/>
            <a:ext cx="795528" cy="137160"/>
          </a:xfrm>
          <a:prstGeom prst="rect">
            <a:avLst/>
          </a:prstGeom>
          <a:noFill/>
          <a:ln/>
        </p:spPr>
        <p:txBody>
          <a:bodyPr wrap="square" lIns="0" tIns="0" rIns="0" bIns="0" rtlCol="0" anchor="ctr"/>
          <a:lstStyle/>
          <a:p>
            <a:pPr marL="0" indent="0" algn="ctr">
              <a:buNone/>
            </a:pPr>
            <a:r>
              <a:rPr lang="en-US" sz="900" b="1" kern="0" spc="70" dirty="0">
                <a:solidFill>
                  <a:srgbClr val="D96B5F"/>
                </a:solidFill>
                <a:latin typeface="Arial" pitchFamily="34" charset="0"/>
                <a:ea typeface="Arial" pitchFamily="34" charset="-122"/>
                <a:cs typeface="Arial" pitchFamily="34" charset="-120"/>
              </a:rPr>
              <a:t>English</a:t>
            </a:r>
            <a:endParaRPr lang="en-US" sz="900" dirty="0"/>
          </a:p>
        </p:txBody>
      </p:sp>
      <p:sp>
        <p:nvSpPr>
          <p:cNvPr id="33" name="Text 31"/>
          <p:cNvSpPr/>
          <p:nvPr/>
        </p:nvSpPr>
        <p:spPr>
          <a:xfrm>
            <a:off x="1133856" y="3108960"/>
            <a:ext cx="4462272" cy="438912"/>
          </a:xfrm>
          <a:prstGeom prst="rect">
            <a:avLst/>
          </a:prstGeom>
          <a:noFill/>
          <a:ln/>
        </p:spPr>
        <p:txBody>
          <a:bodyPr wrap="square" lIns="0" tIns="0" rIns="0" bIns="0" rtlCol="0" anchor="ctr">
            <a:normAutofit fontScale="77500" lnSpcReduction="20000"/>
          </a:bodyPr>
          <a:lstStyle/>
          <a:p>
            <a:pPr marL="0" indent="0">
              <a:buNone/>
            </a:pPr>
            <a:r>
              <a:rPr lang="en-US" sz="1530" b="1" dirty="0">
                <a:solidFill>
                  <a:srgbClr val="24323F"/>
                </a:solidFill>
                <a:latin typeface="Arial" pitchFamily="34" charset="0"/>
                <a:ea typeface="Arial" pitchFamily="34" charset="-122"/>
                <a:cs typeface="Arial" pitchFamily="34" charset="-120"/>
              </a:rPr>
              <a:t>English - Homework will be set on a Monday  and due on a Monday. This will be reading, </a:t>
            </a:r>
            <a:endParaRPr lang="en-US" sz="1530" dirty="0"/>
          </a:p>
          <a:p>
            <a:pPr marL="0" indent="0">
              <a:buNone/>
            </a:pPr>
            <a:r>
              <a:rPr lang="en-US" sz="1530" b="1" dirty="0">
                <a:solidFill>
                  <a:srgbClr val="24323F"/>
                </a:solidFill>
                <a:latin typeface="Arial" pitchFamily="34" charset="0"/>
                <a:ea typeface="Arial" pitchFamily="34" charset="-122"/>
                <a:cs typeface="Arial" pitchFamily="34" charset="-120"/>
              </a:rPr>
              <a:t>    writing or grammar related. </a:t>
            </a:r>
            <a:endParaRPr lang="en-US" sz="1530" dirty="0"/>
          </a:p>
        </p:txBody>
      </p:sp>
      <p:sp>
        <p:nvSpPr>
          <p:cNvPr id="34" name="Shape 32"/>
          <p:cNvSpPr/>
          <p:nvPr/>
        </p:nvSpPr>
        <p:spPr>
          <a:xfrm>
            <a:off x="6089904" y="2505456"/>
            <a:ext cx="5212080" cy="1207008"/>
          </a:xfrm>
          <a:prstGeom prst="roundRect">
            <a:avLst>
              <a:gd name="adj" fmla="val 9091"/>
            </a:avLst>
          </a:prstGeom>
          <a:solidFill>
            <a:srgbClr val="FBF3DF"/>
          </a:solidFill>
          <a:ln w="11430">
            <a:solidFill>
              <a:srgbClr val="FBF3DF"/>
            </a:solidFill>
            <a:prstDash val="solid"/>
          </a:ln>
          <a:effectLst>
            <a:outerShdw algn="bl" rotWithShape="0">
              <a:srgbClr val="000000">
                <a:alpha val="0"/>
              </a:srgbClr>
            </a:outerShdw>
          </a:effectLst>
        </p:spPr>
      </p:sp>
      <p:sp>
        <p:nvSpPr>
          <p:cNvPr id="35" name="Shape 33"/>
          <p:cNvSpPr/>
          <p:nvPr/>
        </p:nvSpPr>
        <p:spPr>
          <a:xfrm>
            <a:off x="6236208" y="2670048"/>
            <a:ext cx="50292" cy="877824"/>
          </a:xfrm>
          <a:prstGeom prst="roundRect">
            <a:avLst>
              <a:gd name="adj" fmla="val 45455"/>
            </a:avLst>
          </a:prstGeom>
          <a:solidFill>
            <a:srgbClr val="E7B24E"/>
          </a:solidFill>
          <a:ln w="12700">
            <a:solidFill>
              <a:srgbClr val="E7B24E"/>
            </a:solidFill>
            <a:prstDash val="solid"/>
          </a:ln>
        </p:spPr>
      </p:sp>
      <p:sp>
        <p:nvSpPr>
          <p:cNvPr id="36" name="Shape 34"/>
          <p:cNvSpPr/>
          <p:nvPr/>
        </p:nvSpPr>
        <p:spPr>
          <a:xfrm>
            <a:off x="6473952" y="2743200"/>
            <a:ext cx="1197864" cy="310896"/>
          </a:xfrm>
          <a:prstGeom prst="roundRect">
            <a:avLst>
              <a:gd name="adj" fmla="val 20588"/>
            </a:avLst>
          </a:prstGeom>
          <a:solidFill>
            <a:srgbClr val="E7B24E">
              <a:alpha val="12000"/>
            </a:srgbClr>
          </a:solidFill>
          <a:ln w="12700">
            <a:solidFill>
              <a:srgbClr val="E7B24E">
                <a:alpha val="0"/>
              </a:srgbClr>
            </a:solidFill>
            <a:prstDash val="solid"/>
          </a:ln>
        </p:spPr>
      </p:sp>
      <p:sp>
        <p:nvSpPr>
          <p:cNvPr id="37" name="Text 35"/>
          <p:cNvSpPr/>
          <p:nvPr/>
        </p:nvSpPr>
        <p:spPr>
          <a:xfrm>
            <a:off x="6592824" y="2816352"/>
            <a:ext cx="960120" cy="137160"/>
          </a:xfrm>
          <a:prstGeom prst="rect">
            <a:avLst/>
          </a:prstGeom>
          <a:noFill/>
          <a:ln/>
        </p:spPr>
        <p:txBody>
          <a:bodyPr wrap="square" lIns="0" tIns="0" rIns="0" bIns="0" rtlCol="0" anchor="ctr"/>
          <a:lstStyle/>
          <a:p>
            <a:pPr marL="0" indent="0" algn="ctr">
              <a:buNone/>
            </a:pPr>
            <a:r>
              <a:rPr lang="en-US" sz="900" b="1" kern="0" spc="70" dirty="0">
                <a:solidFill>
                  <a:srgbClr val="E7B24E"/>
                </a:solidFill>
                <a:latin typeface="Arial" pitchFamily="34" charset="0"/>
                <a:ea typeface="Arial" pitchFamily="34" charset="-122"/>
                <a:cs typeface="Arial" pitchFamily="34" charset="-120"/>
              </a:rPr>
              <a:t>Spellings</a:t>
            </a:r>
            <a:endParaRPr lang="en-US" sz="900" dirty="0"/>
          </a:p>
        </p:txBody>
      </p:sp>
      <p:sp>
        <p:nvSpPr>
          <p:cNvPr id="38" name="Text 36"/>
          <p:cNvSpPr/>
          <p:nvPr/>
        </p:nvSpPr>
        <p:spPr>
          <a:xfrm>
            <a:off x="6473952" y="3108960"/>
            <a:ext cx="4462272" cy="438912"/>
          </a:xfrm>
          <a:prstGeom prst="rect">
            <a:avLst/>
          </a:prstGeom>
          <a:noFill/>
          <a:ln/>
        </p:spPr>
        <p:txBody>
          <a:bodyPr wrap="square" lIns="0" tIns="0" rIns="0" bIns="0" rtlCol="0" anchor="ctr">
            <a:normAutofit fontScale="77500" lnSpcReduction="20000"/>
          </a:bodyPr>
          <a:lstStyle/>
          <a:p>
            <a:pPr marL="0" indent="0">
              <a:buNone/>
            </a:pPr>
            <a:r>
              <a:rPr lang="en-US" sz="1530" b="1" dirty="0">
                <a:solidFill>
                  <a:srgbClr val="24323F"/>
                </a:solidFill>
                <a:latin typeface="Arial" pitchFamily="34" charset="0"/>
                <a:ea typeface="Arial" pitchFamily="34" charset="-122"/>
                <a:cs typeface="Arial" pitchFamily="34" charset="-120"/>
              </a:rPr>
              <a:t>Spellings - given on a Monday and tested the following Monday alongside practise at home and the use of Spellzone. </a:t>
            </a:r>
            <a:endParaRPr lang="en-US" sz="1530" dirty="0"/>
          </a:p>
        </p:txBody>
      </p:sp>
      <p:sp>
        <p:nvSpPr>
          <p:cNvPr id="39" name="Shape 37"/>
          <p:cNvSpPr/>
          <p:nvPr/>
        </p:nvSpPr>
        <p:spPr>
          <a:xfrm>
            <a:off x="749808" y="3895344"/>
            <a:ext cx="5212080" cy="1298448"/>
          </a:xfrm>
          <a:prstGeom prst="roundRect">
            <a:avLst>
              <a:gd name="adj" fmla="val 8451"/>
            </a:avLst>
          </a:prstGeom>
          <a:solidFill>
            <a:srgbClr val="E8F2F0"/>
          </a:solidFill>
          <a:ln w="11430">
            <a:solidFill>
              <a:srgbClr val="E8F2F0"/>
            </a:solidFill>
            <a:prstDash val="solid"/>
          </a:ln>
          <a:effectLst>
            <a:outerShdw algn="bl" rotWithShape="0">
              <a:srgbClr val="000000">
                <a:alpha val="0"/>
              </a:srgbClr>
            </a:outerShdw>
          </a:effectLst>
        </p:spPr>
      </p:sp>
      <p:sp>
        <p:nvSpPr>
          <p:cNvPr id="40" name="Shape 38"/>
          <p:cNvSpPr/>
          <p:nvPr/>
        </p:nvSpPr>
        <p:spPr>
          <a:xfrm>
            <a:off x="896112" y="4059936"/>
            <a:ext cx="50292" cy="969264"/>
          </a:xfrm>
          <a:prstGeom prst="roundRect">
            <a:avLst>
              <a:gd name="adj" fmla="val 45455"/>
            </a:avLst>
          </a:prstGeom>
          <a:solidFill>
            <a:srgbClr val="2C7A7B"/>
          </a:solidFill>
          <a:ln w="12700">
            <a:solidFill>
              <a:srgbClr val="2C7A7B"/>
            </a:solidFill>
            <a:prstDash val="solid"/>
          </a:ln>
        </p:spPr>
      </p:sp>
      <p:sp>
        <p:nvSpPr>
          <p:cNvPr id="41" name="Shape 39"/>
          <p:cNvSpPr/>
          <p:nvPr/>
        </p:nvSpPr>
        <p:spPr>
          <a:xfrm>
            <a:off x="1133856" y="4133088"/>
            <a:ext cx="960120" cy="310896"/>
          </a:xfrm>
          <a:prstGeom prst="roundRect">
            <a:avLst>
              <a:gd name="adj" fmla="val 20588"/>
            </a:avLst>
          </a:prstGeom>
          <a:solidFill>
            <a:srgbClr val="2C7A7B">
              <a:alpha val="12000"/>
            </a:srgbClr>
          </a:solidFill>
          <a:ln w="12700">
            <a:solidFill>
              <a:srgbClr val="2C7A7B">
                <a:alpha val="0"/>
              </a:srgbClr>
            </a:solidFill>
            <a:prstDash val="solid"/>
          </a:ln>
        </p:spPr>
      </p:sp>
      <p:sp>
        <p:nvSpPr>
          <p:cNvPr id="42" name="Text 40"/>
          <p:cNvSpPr/>
          <p:nvPr/>
        </p:nvSpPr>
        <p:spPr>
          <a:xfrm>
            <a:off x="1252728" y="4206240"/>
            <a:ext cx="722376" cy="137160"/>
          </a:xfrm>
          <a:prstGeom prst="rect">
            <a:avLst/>
          </a:prstGeom>
          <a:noFill/>
          <a:ln/>
        </p:spPr>
        <p:txBody>
          <a:bodyPr wrap="square" lIns="0" tIns="0" rIns="0" bIns="0" rtlCol="0" anchor="ctr"/>
          <a:lstStyle/>
          <a:p>
            <a:pPr marL="0" indent="0" algn="ctr">
              <a:buNone/>
            </a:pPr>
            <a:r>
              <a:rPr lang="en-US" sz="900" b="1" kern="0" spc="70" dirty="0">
                <a:solidFill>
                  <a:srgbClr val="2C7A7B"/>
                </a:solidFill>
                <a:latin typeface="Arial" pitchFamily="34" charset="0"/>
                <a:ea typeface="Arial" pitchFamily="34" charset="-122"/>
                <a:cs typeface="Arial" pitchFamily="34" charset="-120"/>
              </a:rPr>
              <a:t>Maths</a:t>
            </a:r>
            <a:endParaRPr lang="en-US" sz="900" dirty="0"/>
          </a:p>
        </p:txBody>
      </p:sp>
      <p:sp>
        <p:nvSpPr>
          <p:cNvPr id="43" name="Text 41"/>
          <p:cNvSpPr/>
          <p:nvPr/>
        </p:nvSpPr>
        <p:spPr>
          <a:xfrm>
            <a:off x="1133856" y="4498848"/>
            <a:ext cx="4462272" cy="530352"/>
          </a:xfrm>
          <a:prstGeom prst="rect">
            <a:avLst/>
          </a:prstGeom>
          <a:noFill/>
          <a:ln/>
        </p:spPr>
        <p:txBody>
          <a:bodyPr wrap="square" lIns="0" tIns="0" rIns="0" bIns="0" rtlCol="0" anchor="ctr">
            <a:normAutofit fontScale="92500" lnSpcReduction="20000"/>
          </a:bodyPr>
          <a:lstStyle/>
          <a:p>
            <a:pPr marL="0" indent="0">
              <a:buNone/>
            </a:pPr>
            <a:r>
              <a:rPr lang="en-US" sz="1530" b="1" dirty="0">
                <a:solidFill>
                  <a:srgbClr val="24323F"/>
                </a:solidFill>
                <a:latin typeface="Arial" pitchFamily="34" charset="0"/>
                <a:ea typeface="Arial" pitchFamily="34" charset="-122"/>
                <a:cs typeface="Arial" pitchFamily="34" charset="-120"/>
              </a:rPr>
              <a:t>Maths - Maths homework will be set on a Monday and due on a Monday. This will be a mixture of quizzes and Mathletics. </a:t>
            </a:r>
            <a:endParaRPr lang="en-US" sz="1530" dirty="0"/>
          </a:p>
        </p:txBody>
      </p:sp>
      <p:sp>
        <p:nvSpPr>
          <p:cNvPr id="44" name="Shape 42"/>
          <p:cNvSpPr/>
          <p:nvPr/>
        </p:nvSpPr>
        <p:spPr>
          <a:xfrm>
            <a:off x="6089904" y="3895344"/>
            <a:ext cx="2514600" cy="1298448"/>
          </a:xfrm>
          <a:prstGeom prst="roundRect">
            <a:avLst>
              <a:gd name="adj" fmla="val 8451"/>
            </a:avLst>
          </a:prstGeom>
          <a:solidFill>
            <a:srgbClr val="EAF3F6"/>
          </a:solidFill>
          <a:ln w="11430">
            <a:solidFill>
              <a:srgbClr val="EAF3F6"/>
            </a:solidFill>
            <a:prstDash val="solid"/>
          </a:ln>
          <a:effectLst>
            <a:outerShdw algn="bl" rotWithShape="0">
              <a:srgbClr val="000000">
                <a:alpha val="0"/>
              </a:srgbClr>
            </a:outerShdw>
          </a:effectLst>
        </p:spPr>
      </p:sp>
      <p:sp>
        <p:nvSpPr>
          <p:cNvPr id="45" name="Shape 43"/>
          <p:cNvSpPr/>
          <p:nvPr/>
        </p:nvSpPr>
        <p:spPr>
          <a:xfrm>
            <a:off x="6236208" y="4059936"/>
            <a:ext cx="50292" cy="969264"/>
          </a:xfrm>
          <a:prstGeom prst="roundRect">
            <a:avLst>
              <a:gd name="adj" fmla="val 45455"/>
            </a:avLst>
          </a:prstGeom>
          <a:solidFill>
            <a:srgbClr val="5EA7C6"/>
          </a:solidFill>
          <a:ln w="12700">
            <a:solidFill>
              <a:srgbClr val="5EA7C6"/>
            </a:solidFill>
            <a:prstDash val="solid"/>
          </a:ln>
        </p:spPr>
      </p:sp>
      <p:sp>
        <p:nvSpPr>
          <p:cNvPr id="46" name="Shape 44"/>
          <p:cNvSpPr/>
          <p:nvPr/>
        </p:nvSpPr>
        <p:spPr>
          <a:xfrm>
            <a:off x="6473952" y="4133088"/>
            <a:ext cx="1444752" cy="310896"/>
          </a:xfrm>
          <a:prstGeom prst="roundRect">
            <a:avLst>
              <a:gd name="adj" fmla="val 20588"/>
            </a:avLst>
          </a:prstGeom>
          <a:solidFill>
            <a:srgbClr val="5EA7C6">
              <a:alpha val="12000"/>
            </a:srgbClr>
          </a:solidFill>
          <a:ln w="12700">
            <a:solidFill>
              <a:srgbClr val="5EA7C6">
                <a:alpha val="0"/>
              </a:srgbClr>
            </a:solidFill>
            <a:prstDash val="solid"/>
          </a:ln>
        </p:spPr>
      </p:sp>
      <p:sp>
        <p:nvSpPr>
          <p:cNvPr id="47" name="Text 45"/>
          <p:cNvSpPr/>
          <p:nvPr/>
        </p:nvSpPr>
        <p:spPr>
          <a:xfrm>
            <a:off x="6592824" y="4206240"/>
            <a:ext cx="1207008" cy="137160"/>
          </a:xfrm>
          <a:prstGeom prst="rect">
            <a:avLst/>
          </a:prstGeom>
          <a:noFill/>
          <a:ln/>
        </p:spPr>
        <p:txBody>
          <a:bodyPr wrap="square" lIns="0" tIns="0" rIns="0" bIns="0" rtlCol="0" anchor="ctr"/>
          <a:lstStyle/>
          <a:p>
            <a:pPr marL="0" indent="0" algn="ctr">
              <a:buNone/>
            </a:pPr>
            <a:r>
              <a:rPr lang="en-US" sz="900" b="1" kern="0" spc="70" dirty="0">
                <a:solidFill>
                  <a:srgbClr val="5EA7C6"/>
                </a:solidFill>
                <a:latin typeface="Arial" pitchFamily="34" charset="0"/>
                <a:ea typeface="Arial" pitchFamily="34" charset="-122"/>
                <a:cs typeface="Arial" pitchFamily="34" charset="-120"/>
              </a:rPr>
              <a:t>Times Tables</a:t>
            </a:r>
            <a:endParaRPr lang="en-US" sz="900" dirty="0"/>
          </a:p>
        </p:txBody>
      </p:sp>
      <p:sp>
        <p:nvSpPr>
          <p:cNvPr id="48" name="Text 46"/>
          <p:cNvSpPr/>
          <p:nvPr/>
        </p:nvSpPr>
        <p:spPr>
          <a:xfrm>
            <a:off x="6473952" y="4498848"/>
            <a:ext cx="1764792" cy="530352"/>
          </a:xfrm>
          <a:prstGeom prst="rect">
            <a:avLst/>
          </a:prstGeom>
          <a:noFill/>
          <a:ln/>
        </p:spPr>
        <p:txBody>
          <a:bodyPr wrap="square" lIns="0" tIns="0" rIns="0" bIns="0" rtlCol="0" anchor="ctr">
            <a:normAutofit/>
          </a:bodyPr>
          <a:lstStyle/>
          <a:p>
            <a:pPr marL="0" indent="0">
              <a:buNone/>
            </a:pPr>
            <a:r>
              <a:rPr lang="en-US" sz="1440" b="1" dirty="0">
                <a:solidFill>
                  <a:srgbClr val="24323F"/>
                </a:solidFill>
                <a:latin typeface="Arial" pitchFamily="34" charset="0"/>
                <a:ea typeface="Arial" pitchFamily="34" charset="-122"/>
                <a:cs typeface="Arial" pitchFamily="34" charset="-120"/>
              </a:rPr>
              <a:t>Times Tables Rock Stars at home.</a:t>
            </a:r>
            <a:endParaRPr lang="en-US" sz="1440" dirty="0"/>
          </a:p>
        </p:txBody>
      </p:sp>
      <p:sp>
        <p:nvSpPr>
          <p:cNvPr id="49" name="Shape 47"/>
          <p:cNvSpPr/>
          <p:nvPr/>
        </p:nvSpPr>
        <p:spPr>
          <a:xfrm>
            <a:off x="8787384" y="3895344"/>
            <a:ext cx="2514600" cy="1298448"/>
          </a:xfrm>
          <a:prstGeom prst="roundRect">
            <a:avLst>
              <a:gd name="adj" fmla="val 8451"/>
            </a:avLst>
          </a:prstGeom>
          <a:solidFill>
            <a:srgbClr val="EAF2ED"/>
          </a:solidFill>
          <a:ln w="11430">
            <a:solidFill>
              <a:srgbClr val="EAF2ED"/>
            </a:solidFill>
            <a:prstDash val="solid"/>
          </a:ln>
          <a:effectLst>
            <a:outerShdw algn="bl" rotWithShape="0">
              <a:srgbClr val="000000">
                <a:alpha val="0"/>
              </a:srgbClr>
            </a:outerShdw>
          </a:effectLst>
        </p:spPr>
      </p:sp>
      <p:sp>
        <p:nvSpPr>
          <p:cNvPr id="50" name="Shape 48"/>
          <p:cNvSpPr/>
          <p:nvPr/>
        </p:nvSpPr>
        <p:spPr>
          <a:xfrm>
            <a:off x="8933688" y="4059936"/>
            <a:ext cx="50292" cy="969264"/>
          </a:xfrm>
          <a:prstGeom prst="roundRect">
            <a:avLst>
              <a:gd name="adj" fmla="val 45455"/>
            </a:avLst>
          </a:prstGeom>
          <a:solidFill>
            <a:srgbClr val="5E9276"/>
          </a:solidFill>
          <a:ln w="12700">
            <a:solidFill>
              <a:srgbClr val="5E9276"/>
            </a:solidFill>
            <a:prstDash val="solid"/>
          </a:ln>
        </p:spPr>
      </p:sp>
      <p:sp>
        <p:nvSpPr>
          <p:cNvPr id="51" name="Shape 49"/>
          <p:cNvSpPr/>
          <p:nvPr/>
        </p:nvSpPr>
        <p:spPr>
          <a:xfrm>
            <a:off x="9171432" y="4133088"/>
            <a:ext cx="1938528" cy="310896"/>
          </a:xfrm>
          <a:prstGeom prst="roundRect">
            <a:avLst>
              <a:gd name="adj" fmla="val 20588"/>
            </a:avLst>
          </a:prstGeom>
          <a:solidFill>
            <a:srgbClr val="5E9276">
              <a:alpha val="12000"/>
            </a:srgbClr>
          </a:solidFill>
          <a:ln w="12700">
            <a:solidFill>
              <a:srgbClr val="5E9276">
                <a:alpha val="0"/>
              </a:srgbClr>
            </a:solidFill>
            <a:prstDash val="solid"/>
          </a:ln>
        </p:spPr>
      </p:sp>
      <p:sp>
        <p:nvSpPr>
          <p:cNvPr id="52" name="Text 50"/>
          <p:cNvSpPr/>
          <p:nvPr/>
        </p:nvSpPr>
        <p:spPr>
          <a:xfrm>
            <a:off x="9290304" y="4206240"/>
            <a:ext cx="1700784" cy="137160"/>
          </a:xfrm>
          <a:prstGeom prst="rect">
            <a:avLst/>
          </a:prstGeom>
          <a:noFill/>
          <a:ln/>
        </p:spPr>
        <p:txBody>
          <a:bodyPr wrap="square" lIns="0" tIns="0" rIns="0" bIns="0" rtlCol="0" anchor="ctr"/>
          <a:lstStyle/>
          <a:p>
            <a:pPr marL="0" indent="0" algn="ctr">
              <a:buNone/>
            </a:pPr>
            <a:r>
              <a:rPr lang="en-US" sz="900" b="1" kern="0" spc="70" dirty="0">
                <a:solidFill>
                  <a:srgbClr val="5E9276"/>
                </a:solidFill>
                <a:latin typeface="Arial" pitchFamily="34" charset="0"/>
                <a:ea typeface="Arial" pitchFamily="34" charset="-122"/>
                <a:cs typeface="Arial" pitchFamily="34" charset="-120"/>
              </a:rPr>
              <a:t>Weekly expectation</a:t>
            </a:r>
            <a:endParaRPr lang="en-US" sz="900" dirty="0"/>
          </a:p>
        </p:txBody>
      </p:sp>
      <p:sp>
        <p:nvSpPr>
          <p:cNvPr id="53" name="Text 51"/>
          <p:cNvSpPr/>
          <p:nvPr/>
        </p:nvSpPr>
        <p:spPr>
          <a:xfrm>
            <a:off x="9171432" y="4498848"/>
            <a:ext cx="1764792" cy="530352"/>
          </a:xfrm>
          <a:prstGeom prst="rect">
            <a:avLst/>
          </a:prstGeom>
          <a:noFill/>
          <a:ln/>
        </p:spPr>
        <p:txBody>
          <a:bodyPr wrap="square" lIns="0" tIns="0" rIns="0" bIns="0" rtlCol="0" anchor="ctr">
            <a:normAutofit fontScale="70000" lnSpcReduction="20000"/>
          </a:bodyPr>
          <a:lstStyle/>
          <a:p>
            <a:pPr marL="0" indent="0">
              <a:buNone/>
            </a:pPr>
            <a:r>
              <a:rPr lang="en-US" sz="1440" b="1" dirty="0">
                <a:solidFill>
                  <a:srgbClr val="24323F"/>
                </a:solidFill>
                <a:latin typeface="Arial" pitchFamily="34" charset="0"/>
                <a:ea typeface="Arial" pitchFamily="34" charset="-122"/>
                <a:cs typeface="Arial" pitchFamily="34" charset="-120"/>
              </a:rPr>
              <a:t>Expectation that children will read and practise times tables and mental maths weekly.</a:t>
            </a:r>
            <a:endParaRPr lang="en-US" sz="1440" dirty="0"/>
          </a:p>
        </p:txBody>
      </p:sp>
      <p:sp>
        <p:nvSpPr>
          <p:cNvPr id="54"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2C7A7B"/>
                </a:solidFill>
                <a:latin typeface="Arial" pitchFamily="34" charset="0"/>
                <a:ea typeface="Arial" pitchFamily="34" charset="-122"/>
                <a:cs typeface="Arial" pitchFamily="34" charset="-120"/>
              </a:rPr>
              <a:t>A SIMPLE MESSAGE</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Completing homework</a:t>
            </a:r>
            <a:endParaRPr lang="en-US" sz="2600" dirty="0"/>
          </a:p>
        </p:txBody>
      </p:sp>
      <p:sp>
        <p:nvSpPr>
          <p:cNvPr id="4" name="Shape 2"/>
          <p:cNvSpPr/>
          <p:nvPr/>
        </p:nvSpPr>
        <p:spPr>
          <a:xfrm>
            <a:off x="685800" y="1298448"/>
            <a:ext cx="960120" cy="0"/>
          </a:xfrm>
          <a:prstGeom prst="line">
            <a:avLst/>
          </a:prstGeom>
          <a:noFill/>
          <a:ln w="50800">
            <a:solidFill>
              <a:srgbClr val="2C7A7B"/>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2C7A7B"/>
          </a:solidFill>
          <a:ln w="12700">
            <a:solidFill>
              <a:srgbClr val="2C7A7B"/>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2C7A7B"/>
            </a:solidFill>
            <a:prstDash val="solid"/>
          </a:ln>
        </p:spPr>
      </p:sp>
      <p:sp>
        <p:nvSpPr>
          <p:cNvPr id="8" name="Shape 6"/>
          <p:cNvSpPr/>
          <p:nvPr/>
        </p:nvSpPr>
        <p:spPr>
          <a:xfrm>
            <a:off x="11045952" y="658368"/>
            <a:ext cx="228600" cy="0"/>
          </a:xfrm>
          <a:prstGeom prst="line">
            <a:avLst/>
          </a:prstGeom>
          <a:noFill/>
          <a:ln w="17780">
            <a:solidFill>
              <a:srgbClr val="2C7A7B"/>
            </a:solidFill>
            <a:prstDash val="solid"/>
          </a:ln>
        </p:spPr>
      </p:sp>
      <p:sp>
        <p:nvSpPr>
          <p:cNvPr id="9" name="Shape 7"/>
          <p:cNvSpPr/>
          <p:nvPr/>
        </p:nvSpPr>
        <p:spPr>
          <a:xfrm>
            <a:off x="11045952" y="722376"/>
            <a:ext cx="164592" cy="0"/>
          </a:xfrm>
          <a:prstGeom prst="line">
            <a:avLst/>
          </a:prstGeom>
          <a:noFill/>
          <a:ln w="17780">
            <a:solidFill>
              <a:srgbClr val="2C7A7B"/>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1298448" y="1847088"/>
            <a:ext cx="9601200" cy="3401568"/>
          </a:xfrm>
          <a:prstGeom prst="roundRect">
            <a:avLst>
              <a:gd name="adj" fmla="val 3226"/>
            </a:avLst>
          </a:prstGeom>
          <a:solidFill>
            <a:srgbClr val="FFFFFF"/>
          </a:solidFill>
          <a:ln w="11430">
            <a:solidFill>
              <a:srgbClr val="E1E6E7"/>
            </a:solidFill>
            <a:prstDash val="solid"/>
          </a:ln>
          <a:effectLst>
            <a:outerShdw algn="bl" rotWithShape="0">
              <a:srgbClr val="000000">
                <a:alpha val="0"/>
              </a:srgbClr>
            </a:outerShdw>
          </a:effectLst>
        </p:spPr>
      </p:sp>
      <p:sp>
        <p:nvSpPr>
          <p:cNvPr id="29" name="Text 27"/>
          <p:cNvSpPr/>
          <p:nvPr/>
        </p:nvSpPr>
        <p:spPr>
          <a:xfrm>
            <a:off x="2331720" y="2496312"/>
            <a:ext cx="7543800" cy="1325880"/>
          </a:xfrm>
          <a:prstGeom prst="rect">
            <a:avLst/>
          </a:prstGeom>
          <a:noFill/>
          <a:ln/>
        </p:spPr>
        <p:txBody>
          <a:bodyPr wrap="square" lIns="0" tIns="0" rIns="0" bIns="0" rtlCol="0" anchor="ctr">
            <a:normAutofit/>
          </a:bodyPr>
          <a:lstStyle/>
          <a:p>
            <a:pPr marL="0" indent="0" algn="ctr">
              <a:buNone/>
            </a:pPr>
            <a:r>
              <a:rPr lang="en-US" sz="2900" b="1" dirty="0">
                <a:solidFill>
                  <a:srgbClr val="17324D"/>
                </a:solidFill>
                <a:latin typeface="Arial" pitchFamily="34" charset="0"/>
                <a:ea typeface="Arial" pitchFamily="34" charset="-122"/>
                <a:cs typeface="Arial" pitchFamily="34" charset="-120"/>
              </a:rPr>
              <a:t>Homework should not be a battle at home – please let us know if there are any issues.</a:t>
            </a:r>
            <a:endParaRPr lang="en-US" sz="2900" dirty="0"/>
          </a:p>
        </p:txBody>
      </p:sp>
      <p:sp>
        <p:nvSpPr>
          <p:cNvPr id="30"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5EA7C6"/>
                </a:solidFill>
                <a:latin typeface="Arial" pitchFamily="34" charset="0"/>
                <a:ea typeface="Arial" pitchFamily="34" charset="-122"/>
                <a:cs typeface="Arial" pitchFamily="34" charset="-120"/>
              </a:rPr>
              <a:t>ORGANISATION</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Diaries and Reading Logs</a:t>
            </a:r>
            <a:endParaRPr lang="en-US" sz="2600" dirty="0"/>
          </a:p>
        </p:txBody>
      </p:sp>
      <p:sp>
        <p:nvSpPr>
          <p:cNvPr id="4" name="Shape 2"/>
          <p:cNvSpPr/>
          <p:nvPr/>
        </p:nvSpPr>
        <p:spPr>
          <a:xfrm>
            <a:off x="685800" y="1298448"/>
            <a:ext cx="960120" cy="0"/>
          </a:xfrm>
          <a:prstGeom prst="line">
            <a:avLst/>
          </a:prstGeom>
          <a:noFill/>
          <a:ln w="50800">
            <a:solidFill>
              <a:srgbClr val="5EA7C6"/>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5EA7C6"/>
          </a:solidFill>
          <a:ln w="12700">
            <a:solidFill>
              <a:srgbClr val="5EA7C6"/>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5EA7C6"/>
            </a:solidFill>
            <a:prstDash val="solid"/>
          </a:ln>
        </p:spPr>
      </p:sp>
      <p:sp>
        <p:nvSpPr>
          <p:cNvPr id="8" name="Shape 6"/>
          <p:cNvSpPr/>
          <p:nvPr/>
        </p:nvSpPr>
        <p:spPr>
          <a:xfrm>
            <a:off x="11045952" y="658368"/>
            <a:ext cx="228600" cy="0"/>
          </a:xfrm>
          <a:prstGeom prst="line">
            <a:avLst/>
          </a:prstGeom>
          <a:noFill/>
          <a:ln w="17780">
            <a:solidFill>
              <a:srgbClr val="5EA7C6"/>
            </a:solidFill>
            <a:prstDash val="solid"/>
          </a:ln>
        </p:spPr>
      </p:sp>
      <p:sp>
        <p:nvSpPr>
          <p:cNvPr id="9" name="Shape 7"/>
          <p:cNvSpPr/>
          <p:nvPr/>
        </p:nvSpPr>
        <p:spPr>
          <a:xfrm>
            <a:off x="11045952" y="722376"/>
            <a:ext cx="164592" cy="0"/>
          </a:xfrm>
          <a:prstGeom prst="line">
            <a:avLst/>
          </a:prstGeom>
          <a:noFill/>
          <a:ln w="17780">
            <a:solidFill>
              <a:srgbClr val="5EA7C6"/>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77240" y="1591056"/>
            <a:ext cx="10497312" cy="877824"/>
          </a:xfrm>
          <a:prstGeom prst="roundRect">
            <a:avLst>
              <a:gd name="adj" fmla="val 12500"/>
            </a:avLst>
          </a:prstGeom>
          <a:solidFill>
            <a:srgbClr val="EAF3F6"/>
          </a:solidFill>
          <a:ln w="11430">
            <a:solidFill>
              <a:srgbClr val="EAF3F6"/>
            </a:solidFill>
            <a:prstDash val="solid"/>
          </a:ln>
          <a:effectLst>
            <a:outerShdw algn="bl" rotWithShape="0">
              <a:srgbClr val="000000">
                <a:alpha val="0"/>
              </a:srgbClr>
            </a:outerShdw>
          </a:effectLst>
        </p:spPr>
      </p:sp>
      <p:sp>
        <p:nvSpPr>
          <p:cNvPr id="28" name="Shape 26"/>
          <p:cNvSpPr/>
          <p:nvPr/>
        </p:nvSpPr>
        <p:spPr>
          <a:xfrm>
            <a:off x="1033272" y="1865376"/>
            <a:ext cx="384048" cy="384048"/>
          </a:xfrm>
          <a:prstGeom prst="ellipse">
            <a:avLst/>
          </a:prstGeom>
          <a:solidFill>
            <a:srgbClr val="5EA7C6"/>
          </a:solidFill>
          <a:ln w="12700">
            <a:solidFill>
              <a:srgbClr val="5EA7C6"/>
            </a:solidFill>
            <a:prstDash val="solid"/>
          </a:ln>
        </p:spPr>
      </p:sp>
      <p:sp>
        <p:nvSpPr>
          <p:cNvPr id="29" name="Text 27"/>
          <p:cNvSpPr/>
          <p:nvPr/>
        </p:nvSpPr>
        <p:spPr>
          <a:xfrm>
            <a:off x="1033272" y="1869948"/>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0" name="Text 28"/>
          <p:cNvSpPr/>
          <p:nvPr/>
        </p:nvSpPr>
        <p:spPr>
          <a:xfrm>
            <a:off x="1581912" y="1792224"/>
            <a:ext cx="9473184" cy="475488"/>
          </a:xfrm>
          <a:prstGeom prst="rect">
            <a:avLst/>
          </a:prstGeom>
          <a:noFill/>
          <a:ln/>
        </p:spPr>
        <p:txBody>
          <a:bodyPr wrap="square" lIns="0" tIns="0" rIns="0" bIns="0" rtlCol="0" anchor="ctr">
            <a:normAutofit lnSpcReduction="10000"/>
          </a:bodyPr>
          <a:lstStyle/>
          <a:p>
            <a:pPr marL="0" indent="0">
              <a:buNone/>
            </a:pPr>
            <a:r>
              <a:rPr lang="en-US" sz="1620" dirty="0">
                <a:solidFill>
                  <a:srgbClr val="24323F"/>
                </a:solidFill>
                <a:latin typeface="Arial" pitchFamily="34" charset="0"/>
                <a:ea typeface="Arial" pitchFamily="34" charset="-122"/>
                <a:cs typeface="Arial" pitchFamily="34" charset="-120"/>
              </a:rPr>
              <a:t>Diaries include a weekly reading log, we will expect to see this filled in three times a week with reading at home.</a:t>
            </a:r>
            <a:endParaRPr lang="en-US" sz="1620" dirty="0"/>
          </a:p>
        </p:txBody>
      </p:sp>
      <p:sp>
        <p:nvSpPr>
          <p:cNvPr id="31" name="Shape 29"/>
          <p:cNvSpPr/>
          <p:nvPr/>
        </p:nvSpPr>
        <p:spPr>
          <a:xfrm>
            <a:off x="777240" y="2670048"/>
            <a:ext cx="10497312" cy="877824"/>
          </a:xfrm>
          <a:prstGeom prst="roundRect">
            <a:avLst>
              <a:gd name="adj" fmla="val 12500"/>
            </a:avLst>
          </a:prstGeom>
          <a:solidFill>
            <a:srgbClr val="FBF3DF"/>
          </a:solidFill>
          <a:ln w="11430">
            <a:solidFill>
              <a:srgbClr val="FBF3DF"/>
            </a:solidFill>
            <a:prstDash val="solid"/>
          </a:ln>
          <a:effectLst>
            <a:outerShdw algn="bl" rotWithShape="0">
              <a:srgbClr val="000000">
                <a:alpha val="0"/>
              </a:srgbClr>
            </a:outerShdw>
          </a:effectLst>
        </p:spPr>
      </p:sp>
      <p:sp>
        <p:nvSpPr>
          <p:cNvPr id="32" name="Shape 30"/>
          <p:cNvSpPr/>
          <p:nvPr/>
        </p:nvSpPr>
        <p:spPr>
          <a:xfrm>
            <a:off x="1033272" y="2944368"/>
            <a:ext cx="384048" cy="384048"/>
          </a:xfrm>
          <a:prstGeom prst="ellipse">
            <a:avLst/>
          </a:prstGeom>
          <a:solidFill>
            <a:srgbClr val="E7B24E"/>
          </a:solidFill>
          <a:ln w="12700">
            <a:solidFill>
              <a:srgbClr val="E7B24E"/>
            </a:solidFill>
            <a:prstDash val="solid"/>
          </a:ln>
        </p:spPr>
      </p:sp>
      <p:sp>
        <p:nvSpPr>
          <p:cNvPr id="33" name="Text 31"/>
          <p:cNvSpPr/>
          <p:nvPr/>
        </p:nvSpPr>
        <p:spPr>
          <a:xfrm>
            <a:off x="1033272" y="2948940"/>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4" name="Text 32"/>
          <p:cNvSpPr/>
          <p:nvPr/>
        </p:nvSpPr>
        <p:spPr>
          <a:xfrm>
            <a:off x="1581912" y="2871216"/>
            <a:ext cx="9473184" cy="475488"/>
          </a:xfrm>
          <a:prstGeom prst="rect">
            <a:avLst/>
          </a:prstGeom>
          <a:noFill/>
          <a:ln/>
        </p:spPr>
        <p:txBody>
          <a:bodyPr wrap="square" lIns="0" tIns="0" rIns="0" bIns="0" rtlCol="0" anchor="ctr">
            <a:normAutofit/>
          </a:bodyPr>
          <a:lstStyle/>
          <a:p>
            <a:pPr marL="0" indent="0">
              <a:buNone/>
            </a:pPr>
            <a:r>
              <a:rPr lang="en-US" sz="1620" dirty="0">
                <a:solidFill>
                  <a:srgbClr val="24323F"/>
                </a:solidFill>
                <a:latin typeface="Arial" pitchFamily="34" charset="0"/>
                <a:ea typeface="Arial" pitchFamily="34" charset="-122"/>
                <a:cs typeface="Arial" pitchFamily="34" charset="-120"/>
              </a:rPr>
              <a:t>Section to record weekly spellings and homework.</a:t>
            </a:r>
            <a:endParaRPr lang="en-US" sz="1620" dirty="0"/>
          </a:p>
        </p:txBody>
      </p:sp>
      <p:sp>
        <p:nvSpPr>
          <p:cNvPr id="35" name="Shape 33"/>
          <p:cNvSpPr/>
          <p:nvPr/>
        </p:nvSpPr>
        <p:spPr>
          <a:xfrm>
            <a:off x="777240" y="3749040"/>
            <a:ext cx="10497312" cy="877824"/>
          </a:xfrm>
          <a:prstGeom prst="roundRect">
            <a:avLst>
              <a:gd name="adj" fmla="val 12500"/>
            </a:avLst>
          </a:prstGeom>
          <a:solidFill>
            <a:srgbClr val="E8F2F0"/>
          </a:solidFill>
          <a:ln w="11430">
            <a:solidFill>
              <a:srgbClr val="E8F2F0"/>
            </a:solidFill>
            <a:prstDash val="solid"/>
          </a:ln>
          <a:effectLst>
            <a:outerShdw algn="bl" rotWithShape="0">
              <a:srgbClr val="000000">
                <a:alpha val="0"/>
              </a:srgbClr>
            </a:outerShdw>
          </a:effectLst>
        </p:spPr>
      </p:sp>
      <p:sp>
        <p:nvSpPr>
          <p:cNvPr id="36" name="Shape 34"/>
          <p:cNvSpPr/>
          <p:nvPr/>
        </p:nvSpPr>
        <p:spPr>
          <a:xfrm>
            <a:off x="1033272" y="4023360"/>
            <a:ext cx="384048" cy="384048"/>
          </a:xfrm>
          <a:prstGeom prst="ellipse">
            <a:avLst/>
          </a:prstGeom>
          <a:solidFill>
            <a:srgbClr val="2C7A7B"/>
          </a:solidFill>
          <a:ln w="12700">
            <a:solidFill>
              <a:srgbClr val="2C7A7B"/>
            </a:solidFill>
            <a:prstDash val="solid"/>
          </a:ln>
        </p:spPr>
      </p:sp>
      <p:sp>
        <p:nvSpPr>
          <p:cNvPr id="37" name="Text 35"/>
          <p:cNvSpPr/>
          <p:nvPr/>
        </p:nvSpPr>
        <p:spPr>
          <a:xfrm>
            <a:off x="1033272" y="4027932"/>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8" name="Text 36"/>
          <p:cNvSpPr/>
          <p:nvPr/>
        </p:nvSpPr>
        <p:spPr>
          <a:xfrm>
            <a:off x="1581912" y="3950208"/>
            <a:ext cx="9473184" cy="475488"/>
          </a:xfrm>
          <a:prstGeom prst="rect">
            <a:avLst/>
          </a:prstGeom>
          <a:noFill/>
          <a:ln/>
        </p:spPr>
        <p:txBody>
          <a:bodyPr wrap="square" lIns="0" tIns="0" rIns="0" bIns="0" rtlCol="0" anchor="ctr">
            <a:normAutofit/>
          </a:bodyPr>
          <a:lstStyle/>
          <a:p>
            <a:pPr marL="0" indent="0">
              <a:buNone/>
            </a:pPr>
            <a:r>
              <a:rPr lang="en-US" sz="1620" dirty="0">
                <a:solidFill>
                  <a:srgbClr val="24323F"/>
                </a:solidFill>
                <a:latin typeface="Arial" pitchFamily="34" charset="0"/>
                <a:ea typeface="Arial" pitchFamily="34" charset="-122"/>
                <a:cs typeface="Arial" pitchFamily="34" charset="-120"/>
              </a:rPr>
              <a:t>There is a section for notes from parents and teachers - please check this. Please sign the diary weekly.</a:t>
            </a:r>
            <a:endParaRPr lang="en-US" sz="1620" dirty="0"/>
          </a:p>
        </p:txBody>
      </p:sp>
      <p:sp>
        <p:nvSpPr>
          <p:cNvPr id="39" name="Shape 37"/>
          <p:cNvSpPr/>
          <p:nvPr/>
        </p:nvSpPr>
        <p:spPr>
          <a:xfrm>
            <a:off x="777240" y="4828032"/>
            <a:ext cx="10497312" cy="877824"/>
          </a:xfrm>
          <a:prstGeom prst="roundRect">
            <a:avLst>
              <a:gd name="adj" fmla="val 12500"/>
            </a:avLst>
          </a:prstGeom>
          <a:solidFill>
            <a:srgbClr val="F8EAE7"/>
          </a:solidFill>
          <a:ln w="11430">
            <a:solidFill>
              <a:srgbClr val="F8EAE7"/>
            </a:solidFill>
            <a:prstDash val="solid"/>
          </a:ln>
          <a:effectLst>
            <a:outerShdw algn="bl" rotWithShape="0">
              <a:srgbClr val="000000">
                <a:alpha val="0"/>
              </a:srgbClr>
            </a:outerShdw>
          </a:effectLst>
        </p:spPr>
      </p:sp>
      <p:sp>
        <p:nvSpPr>
          <p:cNvPr id="40" name="Shape 38"/>
          <p:cNvSpPr/>
          <p:nvPr/>
        </p:nvSpPr>
        <p:spPr>
          <a:xfrm>
            <a:off x="1033272" y="5102352"/>
            <a:ext cx="384048" cy="384048"/>
          </a:xfrm>
          <a:prstGeom prst="ellipse">
            <a:avLst/>
          </a:prstGeom>
          <a:solidFill>
            <a:srgbClr val="D96B5F"/>
          </a:solidFill>
          <a:ln w="12700">
            <a:solidFill>
              <a:srgbClr val="D96B5F"/>
            </a:solidFill>
            <a:prstDash val="solid"/>
          </a:ln>
        </p:spPr>
      </p:sp>
      <p:sp>
        <p:nvSpPr>
          <p:cNvPr id="41" name="Text 39"/>
          <p:cNvSpPr/>
          <p:nvPr/>
        </p:nvSpPr>
        <p:spPr>
          <a:xfrm>
            <a:off x="1033272" y="5106924"/>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42" name="Text 40"/>
          <p:cNvSpPr/>
          <p:nvPr/>
        </p:nvSpPr>
        <p:spPr>
          <a:xfrm>
            <a:off x="1581912" y="5029200"/>
            <a:ext cx="9473184" cy="475488"/>
          </a:xfrm>
          <a:prstGeom prst="rect">
            <a:avLst/>
          </a:prstGeom>
          <a:noFill/>
          <a:ln/>
        </p:spPr>
        <p:txBody>
          <a:bodyPr wrap="square" lIns="0" tIns="0" rIns="0" bIns="0" rtlCol="0" anchor="ctr">
            <a:normAutofit/>
          </a:bodyPr>
          <a:lstStyle/>
          <a:p>
            <a:pPr marL="0" indent="0">
              <a:buNone/>
            </a:pPr>
            <a:r>
              <a:rPr lang="en-US" sz="1620" dirty="0">
                <a:solidFill>
                  <a:srgbClr val="24323F"/>
                </a:solidFill>
                <a:latin typeface="Arial" pitchFamily="34" charset="0"/>
                <a:ea typeface="Arial" pitchFamily="34" charset="-122"/>
                <a:cs typeface="Arial" pitchFamily="34" charset="-120"/>
              </a:rPr>
              <a:t>Pupils also have a separate reading passport to record their reading choices and book reviews.</a:t>
            </a:r>
            <a:endParaRPr lang="en-US" sz="1620" dirty="0"/>
          </a:p>
        </p:txBody>
      </p:sp>
      <p:sp>
        <p:nvSpPr>
          <p:cNvPr id="43"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5E9276"/>
                </a:solidFill>
                <a:latin typeface="Arial" pitchFamily="34" charset="0"/>
                <a:ea typeface="Arial" pitchFamily="34" charset="-122"/>
                <a:cs typeface="Arial" pitchFamily="34" charset="-120"/>
              </a:rPr>
              <a:t>CULTURE AND RESPONSIBILITY</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Rewards, behaviour &amp; responsibilities</a:t>
            </a:r>
            <a:endParaRPr lang="en-US" sz="2600" dirty="0"/>
          </a:p>
        </p:txBody>
      </p:sp>
      <p:sp>
        <p:nvSpPr>
          <p:cNvPr id="4" name="Shape 2"/>
          <p:cNvSpPr/>
          <p:nvPr/>
        </p:nvSpPr>
        <p:spPr>
          <a:xfrm>
            <a:off x="685800" y="1298448"/>
            <a:ext cx="960120" cy="0"/>
          </a:xfrm>
          <a:prstGeom prst="line">
            <a:avLst/>
          </a:prstGeom>
          <a:noFill/>
          <a:ln w="50800">
            <a:solidFill>
              <a:srgbClr val="5E9276"/>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5E9276"/>
          </a:solidFill>
          <a:ln w="12700">
            <a:solidFill>
              <a:srgbClr val="5E9276"/>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5E9276"/>
            </a:solidFill>
            <a:prstDash val="solid"/>
          </a:ln>
        </p:spPr>
      </p:sp>
      <p:sp>
        <p:nvSpPr>
          <p:cNvPr id="8" name="Shape 6"/>
          <p:cNvSpPr/>
          <p:nvPr/>
        </p:nvSpPr>
        <p:spPr>
          <a:xfrm>
            <a:off x="11045952" y="658368"/>
            <a:ext cx="228600" cy="0"/>
          </a:xfrm>
          <a:prstGeom prst="line">
            <a:avLst/>
          </a:prstGeom>
          <a:noFill/>
          <a:ln w="17780">
            <a:solidFill>
              <a:srgbClr val="5E9276"/>
            </a:solidFill>
            <a:prstDash val="solid"/>
          </a:ln>
        </p:spPr>
      </p:sp>
      <p:sp>
        <p:nvSpPr>
          <p:cNvPr id="9" name="Shape 7"/>
          <p:cNvSpPr/>
          <p:nvPr/>
        </p:nvSpPr>
        <p:spPr>
          <a:xfrm>
            <a:off x="11045952" y="722376"/>
            <a:ext cx="164592" cy="0"/>
          </a:xfrm>
          <a:prstGeom prst="line">
            <a:avLst/>
          </a:prstGeom>
          <a:noFill/>
          <a:ln w="17780">
            <a:solidFill>
              <a:srgbClr val="5E9276"/>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58952" y="1664208"/>
            <a:ext cx="5257800" cy="1353312"/>
          </a:xfrm>
          <a:prstGeom prst="roundRect">
            <a:avLst>
              <a:gd name="adj" fmla="val 8108"/>
            </a:avLst>
          </a:prstGeom>
          <a:solidFill>
            <a:srgbClr val="FBF3DF"/>
          </a:solidFill>
          <a:ln w="11430">
            <a:solidFill>
              <a:srgbClr val="FBF3DF"/>
            </a:solidFill>
            <a:prstDash val="solid"/>
          </a:ln>
          <a:effectLst>
            <a:outerShdw algn="bl" rotWithShape="0">
              <a:srgbClr val="000000">
                <a:alpha val="0"/>
              </a:srgbClr>
            </a:outerShdw>
          </a:effectLst>
        </p:spPr>
      </p:sp>
      <p:sp>
        <p:nvSpPr>
          <p:cNvPr id="28" name="Shape 26"/>
          <p:cNvSpPr/>
          <p:nvPr/>
        </p:nvSpPr>
        <p:spPr>
          <a:xfrm>
            <a:off x="905256" y="1828800"/>
            <a:ext cx="50292" cy="1024128"/>
          </a:xfrm>
          <a:prstGeom prst="roundRect">
            <a:avLst>
              <a:gd name="adj" fmla="val 45455"/>
            </a:avLst>
          </a:prstGeom>
          <a:solidFill>
            <a:srgbClr val="E7B24E"/>
          </a:solidFill>
          <a:ln w="12700">
            <a:solidFill>
              <a:srgbClr val="E7B24E"/>
            </a:solidFill>
            <a:prstDash val="solid"/>
          </a:ln>
        </p:spPr>
      </p:sp>
      <p:sp>
        <p:nvSpPr>
          <p:cNvPr id="29" name="Shape 27"/>
          <p:cNvSpPr/>
          <p:nvPr/>
        </p:nvSpPr>
        <p:spPr>
          <a:xfrm>
            <a:off x="1143000" y="1911096"/>
            <a:ext cx="1033272" cy="310896"/>
          </a:xfrm>
          <a:prstGeom prst="roundRect">
            <a:avLst>
              <a:gd name="adj" fmla="val 20588"/>
            </a:avLst>
          </a:prstGeom>
          <a:solidFill>
            <a:srgbClr val="E7B24E">
              <a:alpha val="12000"/>
            </a:srgbClr>
          </a:solidFill>
          <a:ln w="12700">
            <a:solidFill>
              <a:srgbClr val="E7B24E">
                <a:alpha val="0"/>
              </a:srgbClr>
            </a:solidFill>
            <a:prstDash val="solid"/>
          </a:ln>
        </p:spPr>
      </p:sp>
      <p:sp>
        <p:nvSpPr>
          <p:cNvPr id="30" name="Text 28"/>
          <p:cNvSpPr/>
          <p:nvPr/>
        </p:nvSpPr>
        <p:spPr>
          <a:xfrm>
            <a:off x="1261872" y="1984248"/>
            <a:ext cx="795528" cy="137160"/>
          </a:xfrm>
          <a:prstGeom prst="rect">
            <a:avLst/>
          </a:prstGeom>
          <a:noFill/>
          <a:ln/>
        </p:spPr>
        <p:txBody>
          <a:bodyPr wrap="square" lIns="0" tIns="0" rIns="0" bIns="0" rtlCol="0" anchor="ctr"/>
          <a:lstStyle/>
          <a:p>
            <a:pPr marL="0" indent="0" algn="ctr">
              <a:buNone/>
            </a:pPr>
            <a:r>
              <a:rPr lang="en-US" sz="900" b="1" kern="0" spc="70" dirty="0">
                <a:solidFill>
                  <a:srgbClr val="E7B24E"/>
                </a:solidFill>
                <a:latin typeface="Arial" pitchFamily="34" charset="0"/>
                <a:ea typeface="Arial" pitchFamily="34" charset="-122"/>
                <a:cs typeface="Arial" pitchFamily="34" charset="-120"/>
              </a:rPr>
              <a:t>Whole Class Rewards</a:t>
            </a:r>
            <a:endParaRPr lang="en-US" sz="900" dirty="0"/>
          </a:p>
        </p:txBody>
      </p:sp>
      <p:sp>
        <p:nvSpPr>
          <p:cNvPr id="31" name="Text 29"/>
          <p:cNvSpPr/>
          <p:nvPr/>
        </p:nvSpPr>
        <p:spPr>
          <a:xfrm>
            <a:off x="1143000" y="2322576"/>
            <a:ext cx="4471416" cy="493776"/>
          </a:xfrm>
          <a:prstGeom prst="rect">
            <a:avLst/>
          </a:prstGeom>
          <a:noFill/>
          <a:ln/>
        </p:spPr>
        <p:txBody>
          <a:bodyPr wrap="square" lIns="0" tIns="0" rIns="0" bIns="0" rtlCol="0" anchor="ctr">
            <a:normAutofit lnSpcReduction="10000"/>
          </a:bodyPr>
          <a:lstStyle/>
          <a:p>
            <a:pPr marL="0" indent="0">
              <a:buNone/>
            </a:pPr>
            <a:r>
              <a:rPr lang="en-US" sz="1660" b="1" dirty="0">
                <a:solidFill>
                  <a:srgbClr val="24323F"/>
                </a:solidFill>
                <a:latin typeface="Arial" pitchFamily="34" charset="0"/>
                <a:ea typeface="Arial" pitchFamily="34" charset="-122"/>
                <a:cs typeface="Arial" pitchFamily="34" charset="-120"/>
              </a:rPr>
              <a:t>Reward afternoons – children choose a theme and are earned by gaining marbles.</a:t>
            </a:r>
            <a:endParaRPr lang="en-US" sz="1660" dirty="0"/>
          </a:p>
        </p:txBody>
      </p:sp>
      <p:sp>
        <p:nvSpPr>
          <p:cNvPr id="32" name="Shape 30"/>
          <p:cNvSpPr/>
          <p:nvPr/>
        </p:nvSpPr>
        <p:spPr>
          <a:xfrm>
            <a:off x="6172200" y="1664208"/>
            <a:ext cx="5257800" cy="1353312"/>
          </a:xfrm>
          <a:prstGeom prst="roundRect">
            <a:avLst>
              <a:gd name="adj" fmla="val 8108"/>
            </a:avLst>
          </a:prstGeom>
          <a:solidFill>
            <a:srgbClr val="E8F2F0"/>
          </a:solidFill>
          <a:ln w="11430">
            <a:solidFill>
              <a:srgbClr val="E8F2F0"/>
            </a:solidFill>
            <a:prstDash val="solid"/>
          </a:ln>
          <a:effectLst>
            <a:outerShdw algn="bl" rotWithShape="0">
              <a:srgbClr val="000000">
                <a:alpha val="0"/>
              </a:srgbClr>
            </a:outerShdw>
          </a:effectLst>
        </p:spPr>
      </p:sp>
      <p:sp>
        <p:nvSpPr>
          <p:cNvPr id="33" name="Shape 31"/>
          <p:cNvSpPr/>
          <p:nvPr/>
        </p:nvSpPr>
        <p:spPr>
          <a:xfrm>
            <a:off x="6318504" y="1828800"/>
            <a:ext cx="50292" cy="1024128"/>
          </a:xfrm>
          <a:prstGeom prst="roundRect">
            <a:avLst>
              <a:gd name="adj" fmla="val 45455"/>
            </a:avLst>
          </a:prstGeom>
          <a:solidFill>
            <a:srgbClr val="2C7A7B"/>
          </a:solidFill>
          <a:ln w="12700">
            <a:solidFill>
              <a:srgbClr val="2C7A7B"/>
            </a:solidFill>
            <a:prstDash val="solid"/>
          </a:ln>
        </p:spPr>
      </p:sp>
      <p:sp>
        <p:nvSpPr>
          <p:cNvPr id="34" name="Shape 32"/>
          <p:cNvSpPr/>
          <p:nvPr/>
        </p:nvSpPr>
        <p:spPr>
          <a:xfrm>
            <a:off x="6556248" y="1911096"/>
            <a:ext cx="1938528" cy="310896"/>
          </a:xfrm>
          <a:prstGeom prst="roundRect">
            <a:avLst>
              <a:gd name="adj" fmla="val 20588"/>
            </a:avLst>
          </a:prstGeom>
          <a:solidFill>
            <a:srgbClr val="2C7A7B">
              <a:alpha val="12000"/>
            </a:srgbClr>
          </a:solidFill>
          <a:ln w="12700">
            <a:solidFill>
              <a:srgbClr val="2C7A7B">
                <a:alpha val="0"/>
              </a:srgbClr>
            </a:solidFill>
            <a:prstDash val="solid"/>
          </a:ln>
        </p:spPr>
      </p:sp>
      <p:sp>
        <p:nvSpPr>
          <p:cNvPr id="35" name="Text 33"/>
          <p:cNvSpPr/>
          <p:nvPr/>
        </p:nvSpPr>
        <p:spPr>
          <a:xfrm>
            <a:off x="6675120" y="1984248"/>
            <a:ext cx="1700784" cy="137160"/>
          </a:xfrm>
          <a:prstGeom prst="rect">
            <a:avLst/>
          </a:prstGeom>
          <a:noFill/>
          <a:ln/>
        </p:spPr>
        <p:txBody>
          <a:bodyPr wrap="square" lIns="0" tIns="0" rIns="0" bIns="0" rtlCol="0" anchor="ctr"/>
          <a:lstStyle/>
          <a:p>
            <a:pPr marL="0" indent="0" algn="ctr">
              <a:buNone/>
            </a:pPr>
            <a:r>
              <a:rPr lang="en-US" sz="900" b="1" kern="0" spc="70" dirty="0">
                <a:solidFill>
                  <a:srgbClr val="2C7A7B"/>
                </a:solidFill>
                <a:latin typeface="Arial" pitchFamily="34" charset="0"/>
                <a:ea typeface="Arial" pitchFamily="34" charset="-122"/>
                <a:cs typeface="Arial" pitchFamily="34" charset="-120"/>
              </a:rPr>
              <a:t>Individual rewards</a:t>
            </a:r>
            <a:endParaRPr lang="en-US" sz="900" dirty="0"/>
          </a:p>
        </p:txBody>
      </p:sp>
      <p:sp>
        <p:nvSpPr>
          <p:cNvPr id="36" name="Text 34"/>
          <p:cNvSpPr/>
          <p:nvPr/>
        </p:nvSpPr>
        <p:spPr>
          <a:xfrm>
            <a:off x="6556248" y="2322576"/>
            <a:ext cx="4471416" cy="493776"/>
          </a:xfrm>
          <a:prstGeom prst="rect">
            <a:avLst/>
          </a:prstGeom>
          <a:noFill/>
          <a:ln/>
        </p:spPr>
        <p:txBody>
          <a:bodyPr wrap="square" lIns="0" tIns="0" rIns="0" bIns="0" rtlCol="0" anchor="ctr">
            <a:normAutofit fontScale="77500" lnSpcReduction="20000"/>
          </a:bodyPr>
          <a:lstStyle/>
          <a:p>
            <a:pPr marL="0" indent="0">
              <a:buNone/>
            </a:pPr>
            <a:r>
              <a:rPr lang="en-US" sz="1660" b="1" dirty="0">
                <a:solidFill>
                  <a:srgbClr val="24323F"/>
                </a:solidFill>
                <a:latin typeface="Arial" pitchFamily="34" charset="0"/>
                <a:ea typeface="Arial" pitchFamily="34" charset="-122"/>
                <a:cs typeface="Arial" pitchFamily="34" charset="-120"/>
              </a:rPr>
              <a:t>Individual rewards – children earn House Points and Learning Points and redeem them for an item from the School Shop. </a:t>
            </a:r>
            <a:endParaRPr lang="en-US" sz="1660" dirty="0"/>
          </a:p>
        </p:txBody>
      </p:sp>
      <p:sp>
        <p:nvSpPr>
          <p:cNvPr id="37" name="Shape 35"/>
          <p:cNvSpPr/>
          <p:nvPr/>
        </p:nvSpPr>
        <p:spPr>
          <a:xfrm>
            <a:off x="758952" y="3255264"/>
            <a:ext cx="5257800" cy="1353312"/>
          </a:xfrm>
          <a:prstGeom prst="roundRect">
            <a:avLst>
              <a:gd name="adj" fmla="val 8108"/>
            </a:avLst>
          </a:prstGeom>
          <a:solidFill>
            <a:srgbClr val="F8EAE7"/>
          </a:solidFill>
          <a:ln w="11430">
            <a:solidFill>
              <a:srgbClr val="F8EAE7"/>
            </a:solidFill>
            <a:prstDash val="solid"/>
          </a:ln>
          <a:effectLst>
            <a:outerShdw algn="bl" rotWithShape="0">
              <a:srgbClr val="000000">
                <a:alpha val="0"/>
              </a:srgbClr>
            </a:outerShdw>
          </a:effectLst>
        </p:spPr>
      </p:sp>
      <p:sp>
        <p:nvSpPr>
          <p:cNvPr id="38" name="Shape 36"/>
          <p:cNvSpPr/>
          <p:nvPr/>
        </p:nvSpPr>
        <p:spPr>
          <a:xfrm>
            <a:off x="905256" y="3419856"/>
            <a:ext cx="50292" cy="1024128"/>
          </a:xfrm>
          <a:prstGeom prst="roundRect">
            <a:avLst>
              <a:gd name="adj" fmla="val 45455"/>
            </a:avLst>
          </a:prstGeom>
          <a:solidFill>
            <a:srgbClr val="D96B5F"/>
          </a:solidFill>
          <a:ln w="12700">
            <a:solidFill>
              <a:srgbClr val="D96B5F"/>
            </a:solidFill>
            <a:prstDash val="solid"/>
          </a:ln>
        </p:spPr>
      </p:sp>
      <p:sp>
        <p:nvSpPr>
          <p:cNvPr id="39" name="Shape 37"/>
          <p:cNvSpPr/>
          <p:nvPr/>
        </p:nvSpPr>
        <p:spPr>
          <a:xfrm>
            <a:off x="1143000" y="3502152"/>
            <a:ext cx="1527048" cy="310896"/>
          </a:xfrm>
          <a:prstGeom prst="roundRect">
            <a:avLst>
              <a:gd name="adj" fmla="val 20588"/>
            </a:avLst>
          </a:prstGeom>
          <a:solidFill>
            <a:srgbClr val="D96B5F">
              <a:alpha val="12000"/>
            </a:srgbClr>
          </a:solidFill>
          <a:ln w="12700">
            <a:solidFill>
              <a:srgbClr val="D96B5F">
                <a:alpha val="0"/>
              </a:srgbClr>
            </a:solidFill>
            <a:prstDash val="solid"/>
          </a:ln>
        </p:spPr>
      </p:sp>
      <p:sp>
        <p:nvSpPr>
          <p:cNvPr id="40" name="Text 38"/>
          <p:cNvSpPr/>
          <p:nvPr/>
        </p:nvSpPr>
        <p:spPr>
          <a:xfrm>
            <a:off x="1261872" y="3575304"/>
            <a:ext cx="1289304" cy="137160"/>
          </a:xfrm>
          <a:prstGeom prst="rect">
            <a:avLst/>
          </a:prstGeom>
          <a:noFill/>
          <a:ln/>
        </p:spPr>
        <p:txBody>
          <a:bodyPr wrap="square" lIns="0" tIns="0" rIns="0" bIns="0" rtlCol="0" anchor="ctr"/>
          <a:lstStyle/>
          <a:p>
            <a:pPr marL="0" indent="0" algn="ctr">
              <a:buNone/>
            </a:pPr>
            <a:r>
              <a:rPr lang="en-US" sz="900" b="1" kern="0" spc="70" dirty="0">
                <a:solidFill>
                  <a:srgbClr val="D96B5F"/>
                </a:solidFill>
                <a:latin typeface="Arial" pitchFamily="34" charset="0"/>
                <a:ea typeface="Arial" pitchFamily="34" charset="-122"/>
                <a:cs typeface="Arial" pitchFamily="34" charset="-120"/>
              </a:rPr>
              <a:t>Communication</a:t>
            </a:r>
            <a:endParaRPr lang="en-US" sz="900" dirty="0"/>
          </a:p>
        </p:txBody>
      </p:sp>
      <p:sp>
        <p:nvSpPr>
          <p:cNvPr id="41" name="Text 39"/>
          <p:cNvSpPr/>
          <p:nvPr/>
        </p:nvSpPr>
        <p:spPr>
          <a:xfrm>
            <a:off x="1143000" y="3913632"/>
            <a:ext cx="4471416" cy="493776"/>
          </a:xfrm>
          <a:prstGeom prst="rect">
            <a:avLst/>
          </a:prstGeom>
          <a:noFill/>
          <a:ln/>
        </p:spPr>
        <p:txBody>
          <a:bodyPr wrap="square" lIns="0" tIns="0" rIns="0" bIns="0" rtlCol="0" anchor="ctr">
            <a:normAutofit lnSpcReduction="10000"/>
          </a:bodyPr>
          <a:lstStyle/>
          <a:p>
            <a:pPr marL="0" indent="0">
              <a:buNone/>
            </a:pPr>
            <a:r>
              <a:rPr lang="en-US" sz="1660" b="1" dirty="0">
                <a:solidFill>
                  <a:srgbClr val="24323F"/>
                </a:solidFill>
                <a:latin typeface="Arial" pitchFamily="34" charset="0"/>
                <a:ea typeface="Arial" pitchFamily="34" charset="-122"/>
                <a:cs typeface="Arial" pitchFamily="34" charset="-120"/>
              </a:rPr>
              <a:t>Contact will be made if there is a particular concern.</a:t>
            </a:r>
            <a:endParaRPr lang="en-US" sz="1660" dirty="0"/>
          </a:p>
        </p:txBody>
      </p:sp>
      <p:sp>
        <p:nvSpPr>
          <p:cNvPr id="42" name="Shape 40"/>
          <p:cNvSpPr/>
          <p:nvPr/>
        </p:nvSpPr>
        <p:spPr>
          <a:xfrm>
            <a:off x="6172200" y="3255264"/>
            <a:ext cx="5257800" cy="2057400"/>
          </a:xfrm>
          <a:prstGeom prst="roundRect">
            <a:avLst>
              <a:gd name="adj" fmla="val 5333"/>
            </a:avLst>
          </a:prstGeom>
          <a:solidFill>
            <a:srgbClr val="EAF3F6"/>
          </a:solidFill>
          <a:ln w="11430">
            <a:solidFill>
              <a:srgbClr val="EAF3F6"/>
            </a:solidFill>
            <a:prstDash val="solid"/>
          </a:ln>
          <a:effectLst>
            <a:outerShdw algn="bl" rotWithShape="0">
              <a:srgbClr val="000000">
                <a:alpha val="0"/>
              </a:srgbClr>
            </a:outerShdw>
          </a:effectLst>
        </p:spPr>
      </p:sp>
      <p:sp>
        <p:nvSpPr>
          <p:cNvPr id="43" name="Shape 41"/>
          <p:cNvSpPr/>
          <p:nvPr/>
        </p:nvSpPr>
        <p:spPr>
          <a:xfrm>
            <a:off x="6318504" y="3419856"/>
            <a:ext cx="50292" cy="1728216"/>
          </a:xfrm>
          <a:prstGeom prst="roundRect">
            <a:avLst>
              <a:gd name="adj" fmla="val 45455"/>
            </a:avLst>
          </a:prstGeom>
          <a:solidFill>
            <a:srgbClr val="5EA7C6"/>
          </a:solidFill>
          <a:ln w="12700">
            <a:solidFill>
              <a:srgbClr val="5EA7C6"/>
            </a:solidFill>
            <a:prstDash val="solid"/>
          </a:ln>
        </p:spPr>
      </p:sp>
      <p:sp>
        <p:nvSpPr>
          <p:cNvPr id="44" name="Shape 42"/>
          <p:cNvSpPr/>
          <p:nvPr/>
        </p:nvSpPr>
        <p:spPr>
          <a:xfrm>
            <a:off x="6556248" y="3502152"/>
            <a:ext cx="1773936" cy="310896"/>
          </a:xfrm>
          <a:prstGeom prst="roundRect">
            <a:avLst>
              <a:gd name="adj" fmla="val 20588"/>
            </a:avLst>
          </a:prstGeom>
          <a:solidFill>
            <a:srgbClr val="5EA7C6">
              <a:alpha val="12000"/>
            </a:srgbClr>
          </a:solidFill>
          <a:ln w="12700">
            <a:solidFill>
              <a:srgbClr val="5EA7C6">
                <a:alpha val="0"/>
              </a:srgbClr>
            </a:solidFill>
            <a:prstDash val="solid"/>
          </a:ln>
        </p:spPr>
      </p:sp>
      <p:sp>
        <p:nvSpPr>
          <p:cNvPr id="45" name="Text 43"/>
          <p:cNvSpPr/>
          <p:nvPr/>
        </p:nvSpPr>
        <p:spPr>
          <a:xfrm>
            <a:off x="6675120" y="3575304"/>
            <a:ext cx="1536192" cy="137160"/>
          </a:xfrm>
          <a:prstGeom prst="rect">
            <a:avLst/>
          </a:prstGeom>
          <a:noFill/>
          <a:ln/>
        </p:spPr>
        <p:txBody>
          <a:bodyPr wrap="square" lIns="0" tIns="0" rIns="0" bIns="0" rtlCol="0" anchor="ctr"/>
          <a:lstStyle/>
          <a:p>
            <a:pPr marL="0" indent="0" algn="ctr">
              <a:buNone/>
            </a:pPr>
            <a:r>
              <a:rPr lang="en-US" sz="900" b="1" kern="0" spc="70" dirty="0">
                <a:solidFill>
                  <a:srgbClr val="5EA7C6"/>
                </a:solidFill>
                <a:latin typeface="Arial" pitchFamily="34" charset="0"/>
                <a:ea typeface="Arial" pitchFamily="34" charset="-122"/>
                <a:cs typeface="Arial" pitchFamily="34" charset="-120"/>
              </a:rPr>
              <a:t>Responsibilities</a:t>
            </a:r>
            <a:endParaRPr lang="en-US" sz="900" dirty="0"/>
          </a:p>
        </p:txBody>
      </p:sp>
      <p:sp>
        <p:nvSpPr>
          <p:cNvPr id="46" name="Text 44"/>
          <p:cNvSpPr/>
          <p:nvPr/>
        </p:nvSpPr>
        <p:spPr>
          <a:xfrm>
            <a:off x="6556248" y="3913632"/>
            <a:ext cx="4471416" cy="1197864"/>
          </a:xfrm>
          <a:prstGeom prst="rect">
            <a:avLst/>
          </a:prstGeom>
          <a:noFill/>
          <a:ln/>
        </p:spPr>
        <p:txBody>
          <a:bodyPr wrap="square" lIns="0" tIns="0" rIns="0" bIns="0" rtlCol="0" anchor="ctr">
            <a:normAutofit/>
          </a:bodyPr>
          <a:lstStyle/>
          <a:p>
            <a:pPr marL="0" indent="0">
              <a:buNone/>
            </a:pPr>
            <a:r>
              <a:rPr lang="en-US" sz="1510" b="1" dirty="0">
                <a:solidFill>
                  <a:srgbClr val="24323F"/>
                </a:solidFill>
                <a:latin typeface="Arial" pitchFamily="34" charset="0"/>
                <a:ea typeface="Arial" pitchFamily="34" charset="-122"/>
                <a:cs typeface="Arial" pitchFamily="34" charset="-120"/>
              </a:rPr>
              <a:t>Responsibilities - Prefects, House Captains, Radio DJs, Reading Buddies, Art Leaders, Office Monitors Sports Leaders, School Council Representatives. Other class based roles. </a:t>
            </a:r>
            <a:endParaRPr lang="en-US" sz="1510" dirty="0"/>
          </a:p>
        </p:txBody>
      </p:sp>
      <p:sp>
        <p:nvSpPr>
          <p:cNvPr id="47"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D96B5F"/>
                </a:solidFill>
                <a:latin typeface="Arial" pitchFamily="34" charset="0"/>
                <a:ea typeface="Arial" pitchFamily="34" charset="-122"/>
                <a:cs typeface="Arial" pitchFamily="34" charset="-120"/>
              </a:rPr>
              <a:t>ASSESSMENT</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SATs</a:t>
            </a:r>
            <a:endParaRPr lang="en-US" sz="2600" dirty="0"/>
          </a:p>
        </p:txBody>
      </p:sp>
      <p:sp>
        <p:nvSpPr>
          <p:cNvPr id="4" name="Shape 2"/>
          <p:cNvSpPr/>
          <p:nvPr/>
        </p:nvSpPr>
        <p:spPr>
          <a:xfrm>
            <a:off x="685800" y="1298448"/>
            <a:ext cx="960120" cy="0"/>
          </a:xfrm>
          <a:prstGeom prst="line">
            <a:avLst/>
          </a:prstGeom>
          <a:noFill/>
          <a:ln w="50800">
            <a:solidFill>
              <a:srgbClr val="D96B5F"/>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D96B5F"/>
          </a:solidFill>
          <a:ln w="12700">
            <a:solidFill>
              <a:srgbClr val="D96B5F"/>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D96B5F"/>
            </a:solidFill>
            <a:prstDash val="solid"/>
          </a:ln>
        </p:spPr>
      </p:sp>
      <p:sp>
        <p:nvSpPr>
          <p:cNvPr id="8" name="Shape 6"/>
          <p:cNvSpPr/>
          <p:nvPr/>
        </p:nvSpPr>
        <p:spPr>
          <a:xfrm>
            <a:off x="11045952" y="658368"/>
            <a:ext cx="228600" cy="0"/>
          </a:xfrm>
          <a:prstGeom prst="line">
            <a:avLst/>
          </a:prstGeom>
          <a:noFill/>
          <a:ln w="17780">
            <a:solidFill>
              <a:srgbClr val="D96B5F"/>
            </a:solidFill>
            <a:prstDash val="solid"/>
          </a:ln>
        </p:spPr>
      </p:sp>
      <p:sp>
        <p:nvSpPr>
          <p:cNvPr id="9" name="Shape 7"/>
          <p:cNvSpPr/>
          <p:nvPr/>
        </p:nvSpPr>
        <p:spPr>
          <a:xfrm>
            <a:off x="11045952" y="722376"/>
            <a:ext cx="164592" cy="0"/>
          </a:xfrm>
          <a:prstGeom prst="line">
            <a:avLst/>
          </a:prstGeom>
          <a:noFill/>
          <a:ln w="17780">
            <a:solidFill>
              <a:srgbClr val="D96B5F"/>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49808" y="1682496"/>
            <a:ext cx="3685032" cy="4224528"/>
          </a:xfrm>
          <a:prstGeom prst="roundRect">
            <a:avLst>
              <a:gd name="adj" fmla="val 2978"/>
            </a:avLst>
          </a:prstGeom>
          <a:solidFill>
            <a:srgbClr val="17324D"/>
          </a:solidFill>
          <a:ln w="11430">
            <a:solidFill>
              <a:srgbClr val="17324D"/>
            </a:solidFill>
            <a:prstDash val="solid"/>
          </a:ln>
          <a:effectLst>
            <a:outerShdw algn="bl" rotWithShape="0">
              <a:srgbClr val="000000">
                <a:alpha val="0"/>
              </a:srgbClr>
            </a:outerShdw>
          </a:effectLst>
        </p:spPr>
      </p:sp>
      <p:sp>
        <p:nvSpPr>
          <p:cNvPr id="28" name="Shape 26"/>
          <p:cNvSpPr/>
          <p:nvPr/>
        </p:nvSpPr>
        <p:spPr>
          <a:xfrm>
            <a:off x="1161288" y="1993392"/>
            <a:ext cx="960120" cy="310896"/>
          </a:xfrm>
          <a:prstGeom prst="roundRect">
            <a:avLst>
              <a:gd name="adj" fmla="val 20588"/>
            </a:avLst>
          </a:prstGeom>
          <a:solidFill>
            <a:srgbClr val="E7B24E">
              <a:alpha val="12000"/>
            </a:srgbClr>
          </a:solidFill>
          <a:ln w="12700">
            <a:solidFill>
              <a:srgbClr val="E7B24E">
                <a:alpha val="0"/>
              </a:srgbClr>
            </a:solidFill>
            <a:prstDash val="solid"/>
          </a:ln>
        </p:spPr>
      </p:sp>
      <p:sp>
        <p:nvSpPr>
          <p:cNvPr id="29" name="Text 27"/>
          <p:cNvSpPr/>
          <p:nvPr/>
        </p:nvSpPr>
        <p:spPr>
          <a:xfrm>
            <a:off x="1280160" y="2066544"/>
            <a:ext cx="722376" cy="137160"/>
          </a:xfrm>
          <a:prstGeom prst="rect">
            <a:avLst/>
          </a:prstGeom>
          <a:noFill/>
          <a:ln/>
        </p:spPr>
        <p:txBody>
          <a:bodyPr wrap="square" lIns="0" tIns="0" rIns="0" bIns="0" rtlCol="0" anchor="ctr"/>
          <a:lstStyle/>
          <a:p>
            <a:pPr marL="0" indent="0" algn="ctr">
              <a:buNone/>
            </a:pPr>
            <a:r>
              <a:rPr lang="en-US" sz="900" b="1" kern="0" spc="70" dirty="0">
                <a:solidFill>
                  <a:srgbClr val="E7B24E"/>
                </a:solidFill>
                <a:latin typeface="Arial" pitchFamily="34" charset="0"/>
                <a:ea typeface="Arial" pitchFamily="34" charset="-122"/>
                <a:cs typeface="Arial" pitchFamily="34" charset="-120"/>
              </a:rPr>
              <a:t>DATES</a:t>
            </a:r>
            <a:endParaRPr lang="en-US" sz="900" dirty="0"/>
          </a:p>
        </p:txBody>
      </p:sp>
      <p:sp>
        <p:nvSpPr>
          <p:cNvPr id="30" name="Text 28"/>
          <p:cNvSpPr/>
          <p:nvPr/>
        </p:nvSpPr>
        <p:spPr>
          <a:xfrm>
            <a:off x="1143000" y="2633472"/>
            <a:ext cx="2816352" cy="1133856"/>
          </a:xfrm>
          <a:prstGeom prst="rect">
            <a:avLst/>
          </a:prstGeom>
          <a:noFill/>
          <a:ln/>
        </p:spPr>
        <p:txBody>
          <a:bodyPr wrap="square" lIns="0" tIns="0" rIns="0" bIns="0" rtlCol="0" anchor="ctr">
            <a:normAutofit lnSpcReduction="10000"/>
          </a:bodyPr>
          <a:lstStyle/>
          <a:p>
            <a:pPr marL="0" indent="0">
              <a:buNone/>
            </a:pPr>
            <a:r>
              <a:rPr lang="en-US" sz="2700" b="1" dirty="0">
                <a:solidFill>
                  <a:srgbClr val="FFFFFF"/>
                </a:solidFill>
                <a:latin typeface="Arial" pitchFamily="34" charset="0"/>
                <a:ea typeface="Arial" pitchFamily="34" charset="-122"/>
                <a:cs typeface="Arial" pitchFamily="34" charset="-120"/>
              </a:rPr>
              <a:t>SATs: </a:t>
            </a:r>
          </a:p>
          <a:p>
            <a:pPr marL="0" indent="0">
              <a:buNone/>
            </a:pPr>
            <a:r>
              <a:rPr lang="en-US" sz="2700" b="1" dirty="0">
                <a:solidFill>
                  <a:srgbClr val="FFFFFF"/>
                </a:solidFill>
                <a:latin typeface="Arial" pitchFamily="34" charset="0"/>
                <a:ea typeface="Arial" pitchFamily="34" charset="-122"/>
                <a:cs typeface="Arial" pitchFamily="34" charset="-120"/>
              </a:rPr>
              <a:t>10th -13th May 2026. </a:t>
            </a:r>
            <a:endParaRPr lang="en-US" sz="2700" dirty="0"/>
          </a:p>
        </p:txBody>
      </p:sp>
      <p:sp>
        <p:nvSpPr>
          <p:cNvPr id="31" name="Shape 29"/>
          <p:cNvSpPr/>
          <p:nvPr/>
        </p:nvSpPr>
        <p:spPr>
          <a:xfrm>
            <a:off x="1161288" y="4050792"/>
            <a:ext cx="2578608" cy="0"/>
          </a:xfrm>
          <a:prstGeom prst="line">
            <a:avLst/>
          </a:prstGeom>
          <a:noFill/>
          <a:ln w="13970">
            <a:solidFill>
              <a:srgbClr val="71879A"/>
            </a:solidFill>
            <a:prstDash val="solid"/>
          </a:ln>
        </p:spPr>
      </p:sp>
      <p:sp>
        <p:nvSpPr>
          <p:cNvPr id="32" name="Text 30"/>
          <p:cNvSpPr/>
          <p:nvPr/>
        </p:nvSpPr>
        <p:spPr>
          <a:xfrm>
            <a:off x="1143000" y="4315968"/>
            <a:ext cx="2743200" cy="365760"/>
          </a:xfrm>
          <a:prstGeom prst="rect">
            <a:avLst/>
          </a:prstGeom>
          <a:noFill/>
          <a:ln/>
        </p:spPr>
        <p:txBody>
          <a:bodyPr wrap="square" lIns="0" tIns="0" rIns="0" bIns="0" rtlCol="0" anchor="ctr"/>
          <a:lstStyle/>
          <a:p>
            <a:pPr marL="0" indent="0" algn="ctr">
              <a:buNone/>
            </a:pPr>
            <a:r>
              <a:rPr lang="en-US" sz="1700" b="1" dirty="0">
                <a:solidFill>
                  <a:srgbClr val="E7B24E"/>
                </a:solidFill>
                <a:latin typeface="Arial" pitchFamily="34" charset="0"/>
                <a:ea typeface="Arial" pitchFamily="34" charset="-122"/>
                <a:cs typeface="Arial" pitchFamily="34" charset="-120"/>
              </a:rPr>
              <a:t>10th – 13th</a:t>
            </a:r>
            <a:endParaRPr lang="en-US" sz="1700" dirty="0"/>
          </a:p>
        </p:txBody>
      </p:sp>
      <p:sp>
        <p:nvSpPr>
          <p:cNvPr id="33" name="Text 31"/>
          <p:cNvSpPr/>
          <p:nvPr/>
        </p:nvSpPr>
        <p:spPr>
          <a:xfrm>
            <a:off x="1143000" y="4736592"/>
            <a:ext cx="2743200" cy="292608"/>
          </a:xfrm>
          <a:prstGeom prst="rect">
            <a:avLst/>
          </a:prstGeom>
          <a:noFill/>
          <a:ln/>
        </p:spPr>
        <p:txBody>
          <a:bodyPr wrap="square" lIns="0" tIns="0" rIns="0" bIns="0" rtlCol="0" anchor="ctr"/>
          <a:lstStyle/>
          <a:p>
            <a:pPr marL="0" indent="0" algn="ctr">
              <a:buNone/>
            </a:pPr>
            <a:r>
              <a:rPr lang="en-US" sz="1200" b="1" kern="0" spc="180" dirty="0">
                <a:solidFill>
                  <a:srgbClr val="D6E1E8"/>
                </a:solidFill>
                <a:latin typeface="Arial" pitchFamily="34" charset="0"/>
                <a:ea typeface="Arial" pitchFamily="34" charset="-122"/>
                <a:cs typeface="Arial" pitchFamily="34" charset="-120"/>
              </a:rPr>
              <a:t>MAY 2026</a:t>
            </a:r>
            <a:endParaRPr lang="en-US" sz="1200" dirty="0"/>
          </a:p>
        </p:txBody>
      </p:sp>
      <p:sp>
        <p:nvSpPr>
          <p:cNvPr id="34" name="Shape 32"/>
          <p:cNvSpPr/>
          <p:nvPr/>
        </p:nvSpPr>
        <p:spPr>
          <a:xfrm>
            <a:off x="4754880" y="1682496"/>
            <a:ext cx="6537960" cy="1609344"/>
          </a:xfrm>
          <a:prstGeom prst="roundRect">
            <a:avLst>
              <a:gd name="adj" fmla="val 6818"/>
            </a:avLst>
          </a:prstGeom>
          <a:solidFill>
            <a:srgbClr val="E8F2F0"/>
          </a:solidFill>
          <a:ln w="11430">
            <a:solidFill>
              <a:srgbClr val="E8F2F0"/>
            </a:solidFill>
            <a:prstDash val="solid"/>
          </a:ln>
          <a:effectLst>
            <a:outerShdw algn="bl" rotWithShape="0">
              <a:srgbClr val="000000">
                <a:alpha val="0"/>
              </a:srgbClr>
            </a:outerShdw>
          </a:effectLst>
        </p:spPr>
      </p:sp>
      <p:sp>
        <p:nvSpPr>
          <p:cNvPr id="35" name="Shape 33"/>
          <p:cNvSpPr/>
          <p:nvPr/>
        </p:nvSpPr>
        <p:spPr>
          <a:xfrm>
            <a:off x="5010912" y="1956816"/>
            <a:ext cx="384048" cy="384048"/>
          </a:xfrm>
          <a:prstGeom prst="ellipse">
            <a:avLst/>
          </a:prstGeom>
          <a:solidFill>
            <a:srgbClr val="2C7A7B"/>
          </a:solidFill>
          <a:ln w="12700">
            <a:solidFill>
              <a:srgbClr val="2C7A7B"/>
            </a:solidFill>
            <a:prstDash val="solid"/>
          </a:ln>
        </p:spPr>
      </p:sp>
      <p:sp>
        <p:nvSpPr>
          <p:cNvPr id="36" name="Text 34"/>
          <p:cNvSpPr/>
          <p:nvPr/>
        </p:nvSpPr>
        <p:spPr>
          <a:xfrm>
            <a:off x="5010912" y="1961388"/>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7" name="Text 35"/>
          <p:cNvSpPr/>
          <p:nvPr/>
        </p:nvSpPr>
        <p:spPr>
          <a:xfrm>
            <a:off x="5559552" y="1883664"/>
            <a:ext cx="5513832" cy="1207008"/>
          </a:xfrm>
          <a:prstGeom prst="rect">
            <a:avLst/>
          </a:prstGeom>
          <a:noFill/>
          <a:ln/>
        </p:spPr>
        <p:txBody>
          <a:bodyPr wrap="square" lIns="0" tIns="0" rIns="0" bIns="0" rtlCol="0" anchor="ctr">
            <a:normAutofit/>
          </a:bodyPr>
          <a:lstStyle/>
          <a:p>
            <a:pPr marL="0" indent="0">
              <a:buNone/>
            </a:pPr>
            <a:r>
              <a:rPr lang="en-US" sz="1800" dirty="0">
                <a:solidFill>
                  <a:srgbClr val="24323F"/>
                </a:solidFill>
                <a:latin typeface="Arial" pitchFamily="34" charset="0"/>
                <a:ea typeface="Arial" pitchFamily="34" charset="-122"/>
                <a:cs typeface="Arial" pitchFamily="34" charset="-120"/>
              </a:rPr>
              <a:t>Children are tested on maths, reading, grammar, punctuation and spelling.</a:t>
            </a:r>
            <a:endParaRPr lang="en-US" sz="1800" dirty="0"/>
          </a:p>
        </p:txBody>
      </p:sp>
      <p:sp>
        <p:nvSpPr>
          <p:cNvPr id="38" name="Shape 36"/>
          <p:cNvSpPr/>
          <p:nvPr/>
        </p:nvSpPr>
        <p:spPr>
          <a:xfrm>
            <a:off x="4754880" y="3593592"/>
            <a:ext cx="6537960" cy="2313432"/>
          </a:xfrm>
          <a:prstGeom prst="roundRect">
            <a:avLst>
              <a:gd name="adj" fmla="val 4743"/>
            </a:avLst>
          </a:prstGeom>
          <a:solidFill>
            <a:srgbClr val="EAF3F6"/>
          </a:solidFill>
          <a:ln w="11430">
            <a:solidFill>
              <a:srgbClr val="EAF3F6"/>
            </a:solidFill>
            <a:prstDash val="solid"/>
          </a:ln>
          <a:effectLst>
            <a:outerShdw algn="bl" rotWithShape="0">
              <a:srgbClr val="000000">
                <a:alpha val="0"/>
              </a:srgbClr>
            </a:outerShdw>
          </a:effectLst>
        </p:spPr>
      </p:sp>
      <p:sp>
        <p:nvSpPr>
          <p:cNvPr id="39" name="Shape 37"/>
          <p:cNvSpPr/>
          <p:nvPr/>
        </p:nvSpPr>
        <p:spPr>
          <a:xfrm>
            <a:off x="5010912" y="3867912"/>
            <a:ext cx="384048" cy="384048"/>
          </a:xfrm>
          <a:prstGeom prst="ellipse">
            <a:avLst/>
          </a:prstGeom>
          <a:solidFill>
            <a:srgbClr val="5EA7C6"/>
          </a:solidFill>
          <a:ln w="12700">
            <a:solidFill>
              <a:srgbClr val="5EA7C6"/>
            </a:solidFill>
            <a:prstDash val="solid"/>
          </a:ln>
        </p:spPr>
      </p:sp>
      <p:sp>
        <p:nvSpPr>
          <p:cNvPr id="40" name="Text 38"/>
          <p:cNvSpPr/>
          <p:nvPr/>
        </p:nvSpPr>
        <p:spPr>
          <a:xfrm>
            <a:off x="5010912" y="3872484"/>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41" name="Text 39"/>
          <p:cNvSpPr/>
          <p:nvPr/>
        </p:nvSpPr>
        <p:spPr>
          <a:xfrm>
            <a:off x="5559552" y="3794760"/>
            <a:ext cx="5513832" cy="1911096"/>
          </a:xfrm>
          <a:prstGeom prst="rect">
            <a:avLst/>
          </a:prstGeom>
          <a:noFill/>
          <a:ln/>
        </p:spPr>
        <p:txBody>
          <a:bodyPr wrap="square" lIns="0" tIns="0" rIns="0" bIns="0" rtlCol="0" anchor="ctr">
            <a:normAutofit/>
          </a:bodyPr>
          <a:lstStyle/>
          <a:p>
            <a:pPr marL="0" indent="0">
              <a:buNone/>
            </a:pPr>
            <a:r>
              <a:rPr lang="en-US" sz="1720" dirty="0">
                <a:solidFill>
                  <a:srgbClr val="24323F"/>
                </a:solidFill>
                <a:latin typeface="Arial" pitchFamily="34" charset="0"/>
                <a:ea typeface="Arial" pitchFamily="34" charset="-122"/>
                <a:cs typeface="Arial" pitchFamily="34" charset="-120"/>
              </a:rPr>
              <a:t>SATs information meeting will be held in the Spring Term and we will inform you of how we will do this closer to the time. </a:t>
            </a:r>
            <a:endParaRPr lang="en-US" sz="1720" dirty="0"/>
          </a:p>
        </p:txBody>
      </p:sp>
      <p:sp>
        <p:nvSpPr>
          <p:cNvPr id="42"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785A8C"/>
                </a:solidFill>
                <a:latin typeface="Arial" pitchFamily="34" charset="0"/>
                <a:ea typeface="Arial" pitchFamily="34" charset="-122"/>
                <a:cs typeface="Arial" pitchFamily="34" charset="-120"/>
              </a:rPr>
              <a:t>EXPECTATIONS</a:t>
            </a:r>
            <a:endParaRPr lang="en-US" sz="900" dirty="0"/>
          </a:p>
        </p:txBody>
      </p:sp>
      <p:sp>
        <p:nvSpPr>
          <p:cNvPr id="3" name="Text 1"/>
          <p:cNvSpPr/>
          <p:nvPr/>
        </p:nvSpPr>
        <p:spPr>
          <a:xfrm>
            <a:off x="685800" y="604537"/>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Communication</a:t>
            </a:r>
            <a:endParaRPr lang="en-US" sz="2600" dirty="0"/>
          </a:p>
        </p:txBody>
      </p:sp>
      <p:sp>
        <p:nvSpPr>
          <p:cNvPr id="4" name="Shape 2"/>
          <p:cNvSpPr/>
          <p:nvPr/>
        </p:nvSpPr>
        <p:spPr>
          <a:xfrm>
            <a:off x="685800" y="1112836"/>
            <a:ext cx="960120" cy="0"/>
          </a:xfrm>
          <a:prstGeom prst="line">
            <a:avLst/>
          </a:prstGeom>
          <a:noFill/>
          <a:ln w="50800">
            <a:solidFill>
              <a:srgbClr val="785A8C"/>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785A8C"/>
          </a:solidFill>
          <a:ln w="12700">
            <a:solidFill>
              <a:srgbClr val="785A8C"/>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785A8C"/>
            </a:solidFill>
            <a:prstDash val="solid"/>
          </a:ln>
        </p:spPr>
      </p:sp>
      <p:sp>
        <p:nvSpPr>
          <p:cNvPr id="8" name="Shape 6"/>
          <p:cNvSpPr/>
          <p:nvPr/>
        </p:nvSpPr>
        <p:spPr>
          <a:xfrm>
            <a:off x="11045952" y="658368"/>
            <a:ext cx="228600" cy="0"/>
          </a:xfrm>
          <a:prstGeom prst="line">
            <a:avLst/>
          </a:prstGeom>
          <a:noFill/>
          <a:ln w="17780">
            <a:solidFill>
              <a:srgbClr val="785A8C"/>
            </a:solidFill>
            <a:prstDash val="solid"/>
          </a:ln>
        </p:spPr>
      </p:sp>
      <p:sp>
        <p:nvSpPr>
          <p:cNvPr id="9" name="Shape 7"/>
          <p:cNvSpPr/>
          <p:nvPr/>
        </p:nvSpPr>
        <p:spPr>
          <a:xfrm>
            <a:off x="11045952" y="722376"/>
            <a:ext cx="164592" cy="0"/>
          </a:xfrm>
          <a:prstGeom prst="line">
            <a:avLst/>
          </a:prstGeom>
          <a:noFill/>
          <a:ln w="17780">
            <a:solidFill>
              <a:srgbClr val="785A8C"/>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39"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15</a:t>
            </a:fld>
            <a:endParaRPr lang="en-US"/>
          </a:p>
        </p:txBody>
      </p:sp>
      <p:sp>
        <p:nvSpPr>
          <p:cNvPr id="40" name="Shape 25">
            <a:extLst>
              <a:ext uri="{FF2B5EF4-FFF2-40B4-BE49-F238E27FC236}">
                <a16:creationId xmlns:a16="http://schemas.microsoft.com/office/drawing/2014/main" id="{855A5160-B3C0-47D4-A8DA-80CCCAABD6C4}"/>
              </a:ext>
            </a:extLst>
          </p:cNvPr>
          <p:cNvSpPr/>
          <p:nvPr/>
        </p:nvSpPr>
        <p:spPr>
          <a:xfrm>
            <a:off x="503279" y="1206160"/>
            <a:ext cx="11401850" cy="5259681"/>
          </a:xfrm>
          <a:prstGeom prst="roundRect">
            <a:avLst>
              <a:gd name="adj" fmla="val 9375"/>
            </a:avLst>
          </a:prstGeom>
          <a:solidFill>
            <a:srgbClr val="F1ECF5"/>
          </a:solidFill>
          <a:ln w="11430">
            <a:solidFill>
              <a:srgbClr val="F1ECF5"/>
            </a:solidFill>
            <a:prstDash val="solid"/>
          </a:ln>
          <a:effectLst>
            <a:outerShdw algn="bl" rotWithShape="0">
              <a:srgbClr val="000000">
                <a:alpha val="0"/>
              </a:srgbClr>
            </a:outerShdw>
          </a:effectLst>
        </p:spPr>
        <p:txBody>
          <a:bodyPr/>
          <a:lstStyle/>
          <a:p>
            <a:pPr>
              <a:lnSpc>
                <a:spcPct val="150000"/>
              </a:lnSpc>
              <a:buFont typeface="Wingdings" panose="05000000000000000000" pitchFamily="2" charset="2"/>
              <a:buChar char="§"/>
              <a:defRPr/>
            </a:pPr>
            <a:r>
              <a:rPr lang="en-GB" altLang="en-US" sz="1700" dirty="0">
                <a:solidFill>
                  <a:schemeClr val="accent2">
                    <a:lumMod val="75000"/>
                  </a:schemeClr>
                </a:solidFill>
                <a:latin typeface="+mj-lt"/>
              </a:rPr>
              <a:t>If something has happened and your child has given you their version of events and you need to contact the school, please call or email us so that we can investigate fully and follow up appropriately</a:t>
            </a:r>
          </a:p>
          <a:p>
            <a:pPr>
              <a:lnSpc>
                <a:spcPct val="150000"/>
              </a:lnSpc>
              <a:buFont typeface="Wingdings" panose="05000000000000000000" pitchFamily="2" charset="2"/>
              <a:buChar char="§"/>
              <a:defRPr/>
            </a:pPr>
            <a:r>
              <a:rPr lang="en-GB" altLang="en-US" sz="1700" dirty="0">
                <a:solidFill>
                  <a:schemeClr val="accent2">
                    <a:lumMod val="75000"/>
                  </a:schemeClr>
                </a:solidFill>
                <a:latin typeface="+mj-lt"/>
              </a:rPr>
              <a:t>We will try to respond to any communication within 48 hours - working days</a:t>
            </a:r>
          </a:p>
          <a:p>
            <a:pPr>
              <a:lnSpc>
                <a:spcPct val="150000"/>
              </a:lnSpc>
              <a:buFont typeface="Wingdings" panose="05000000000000000000" pitchFamily="2" charset="2"/>
              <a:buChar char="§"/>
              <a:defRPr/>
            </a:pPr>
            <a:r>
              <a:rPr lang="en-GB" altLang="en-US" sz="1700" dirty="0">
                <a:solidFill>
                  <a:schemeClr val="accent2">
                    <a:lumMod val="75000"/>
                  </a:schemeClr>
                </a:solidFill>
                <a:latin typeface="+mj-lt"/>
              </a:rPr>
              <a:t>Please understand you have only heard one side of the story –this is your child’s truth, rather than the whole picture</a:t>
            </a:r>
          </a:p>
          <a:p>
            <a:pPr>
              <a:lnSpc>
                <a:spcPct val="150000"/>
              </a:lnSpc>
              <a:buFont typeface="Wingdings" panose="05000000000000000000" pitchFamily="2" charset="2"/>
              <a:buChar char="§"/>
              <a:defRPr/>
            </a:pPr>
            <a:r>
              <a:rPr lang="en-GB" altLang="en-US" sz="1700" dirty="0">
                <a:solidFill>
                  <a:schemeClr val="accent2">
                    <a:lumMod val="75000"/>
                  </a:schemeClr>
                </a:solidFill>
                <a:latin typeface="+mj-lt"/>
              </a:rPr>
              <a:t>Please communicate with us in the best way so that the right message gets to the right person </a:t>
            </a:r>
          </a:p>
          <a:p>
            <a:pPr>
              <a:lnSpc>
                <a:spcPct val="150000"/>
              </a:lnSpc>
              <a:buFont typeface="Wingdings" panose="05000000000000000000" pitchFamily="2" charset="2"/>
              <a:buChar char="§"/>
              <a:defRPr/>
            </a:pPr>
            <a:r>
              <a:rPr lang="en-GB" altLang="en-US" sz="1700" dirty="0">
                <a:solidFill>
                  <a:schemeClr val="accent2">
                    <a:lumMod val="75000"/>
                  </a:schemeClr>
                </a:solidFill>
                <a:latin typeface="+mj-lt"/>
              </a:rPr>
              <a:t>Contact the class teacher in the first instance. The Year Leader is available should you need further follow up and if it affects the year group </a:t>
            </a:r>
          </a:p>
          <a:p>
            <a:pPr>
              <a:lnSpc>
                <a:spcPct val="150000"/>
              </a:lnSpc>
              <a:buFont typeface="Wingdings" panose="05000000000000000000" pitchFamily="2" charset="2"/>
              <a:buChar char="§"/>
              <a:defRPr/>
            </a:pPr>
            <a:r>
              <a:rPr lang="en-GB" altLang="en-US" sz="1700" dirty="0">
                <a:solidFill>
                  <a:schemeClr val="accent2">
                    <a:lumMod val="75000"/>
                  </a:schemeClr>
                </a:solidFill>
                <a:latin typeface="+mj-lt"/>
              </a:rPr>
              <a:t>We understand that some year groups have a WhatsApp parent group and this can be a helpful forum for sharing information. However, it is not appropriate to use this group for any criticisms of staff or school</a:t>
            </a:r>
          </a:p>
          <a:p>
            <a:pPr>
              <a:lnSpc>
                <a:spcPct val="150000"/>
              </a:lnSpc>
              <a:buFont typeface="Wingdings" panose="05000000000000000000" pitchFamily="2" charset="2"/>
              <a:buChar char="§"/>
              <a:defRPr/>
            </a:pPr>
            <a:r>
              <a:rPr lang="en-GB" altLang="en-US" sz="1700" dirty="0">
                <a:solidFill>
                  <a:schemeClr val="accent2">
                    <a:lumMod val="75000"/>
                  </a:schemeClr>
                </a:solidFill>
                <a:latin typeface="+mj-lt"/>
              </a:rPr>
              <a:t>The appropriate way to contact the school is through the school office. Please do not contact staff directly via social media or any other means</a:t>
            </a:r>
          </a:p>
          <a:p>
            <a:pPr>
              <a:lnSpc>
                <a:spcPct val="150000"/>
              </a:lnSpc>
              <a:buFont typeface="Wingdings" panose="05000000000000000000" pitchFamily="2" charset="2"/>
              <a:buChar char="§"/>
              <a:defRPr/>
            </a:pPr>
            <a:r>
              <a:rPr lang="en-GB" altLang="en-US" sz="1700" dirty="0">
                <a:solidFill>
                  <a:schemeClr val="accent2">
                    <a:lumMod val="75000"/>
                  </a:schemeClr>
                </a:solidFill>
                <a:latin typeface="+mj-lt"/>
              </a:rPr>
              <a:t>Always go directly to school and speak to a member of staff if you have a concern</a:t>
            </a:r>
            <a:endParaRPr lang="en-GB" altLang="en-US" sz="1700" b="1" dirty="0">
              <a:solidFill>
                <a:schemeClr val="tx2"/>
              </a:solidFill>
              <a:latin typeface="+mj-lt"/>
            </a:endParaRPr>
          </a:p>
          <a:p>
            <a:pPr>
              <a:lnSpc>
                <a:spcPct val="150000"/>
              </a:lnSpc>
            </a:pPr>
            <a:endParaRPr lang="en-GB" sz="1700" dirty="0">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785A8C"/>
                </a:solidFill>
                <a:latin typeface="Arial" pitchFamily="34" charset="0"/>
                <a:ea typeface="Arial" pitchFamily="34" charset="-122"/>
                <a:cs typeface="Arial" pitchFamily="34" charset="-120"/>
              </a:rPr>
              <a:t>EXPECTATIONS</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Communication</a:t>
            </a:r>
            <a:endParaRPr lang="en-US" sz="2600" dirty="0"/>
          </a:p>
        </p:txBody>
      </p:sp>
      <p:sp>
        <p:nvSpPr>
          <p:cNvPr id="4" name="Shape 2"/>
          <p:cNvSpPr/>
          <p:nvPr/>
        </p:nvSpPr>
        <p:spPr>
          <a:xfrm>
            <a:off x="685800" y="1298448"/>
            <a:ext cx="960120" cy="0"/>
          </a:xfrm>
          <a:prstGeom prst="line">
            <a:avLst/>
          </a:prstGeom>
          <a:noFill/>
          <a:ln w="50800">
            <a:solidFill>
              <a:srgbClr val="785A8C"/>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785A8C"/>
          </a:solidFill>
          <a:ln w="12700">
            <a:solidFill>
              <a:srgbClr val="785A8C"/>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785A8C"/>
            </a:solidFill>
            <a:prstDash val="solid"/>
          </a:ln>
        </p:spPr>
      </p:sp>
      <p:sp>
        <p:nvSpPr>
          <p:cNvPr id="8" name="Shape 6"/>
          <p:cNvSpPr/>
          <p:nvPr/>
        </p:nvSpPr>
        <p:spPr>
          <a:xfrm>
            <a:off x="11045952" y="658368"/>
            <a:ext cx="228600" cy="0"/>
          </a:xfrm>
          <a:prstGeom prst="line">
            <a:avLst/>
          </a:prstGeom>
          <a:noFill/>
          <a:ln w="17780">
            <a:solidFill>
              <a:srgbClr val="785A8C"/>
            </a:solidFill>
            <a:prstDash val="solid"/>
          </a:ln>
        </p:spPr>
      </p:sp>
      <p:sp>
        <p:nvSpPr>
          <p:cNvPr id="9" name="Shape 7"/>
          <p:cNvSpPr/>
          <p:nvPr/>
        </p:nvSpPr>
        <p:spPr>
          <a:xfrm>
            <a:off x="11045952" y="722376"/>
            <a:ext cx="164592" cy="0"/>
          </a:xfrm>
          <a:prstGeom prst="line">
            <a:avLst/>
          </a:prstGeom>
          <a:noFill/>
          <a:ln w="17780">
            <a:solidFill>
              <a:srgbClr val="785A8C"/>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39"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16</a:t>
            </a:fld>
            <a:endParaRPr lang="en-US"/>
          </a:p>
        </p:txBody>
      </p:sp>
      <p:sp>
        <p:nvSpPr>
          <p:cNvPr id="40" name="Shape 25">
            <a:extLst>
              <a:ext uri="{FF2B5EF4-FFF2-40B4-BE49-F238E27FC236}">
                <a16:creationId xmlns:a16="http://schemas.microsoft.com/office/drawing/2014/main" id="{855A5160-B3C0-47D4-A8DA-80CCCAABD6C4}"/>
              </a:ext>
            </a:extLst>
          </p:cNvPr>
          <p:cNvSpPr/>
          <p:nvPr/>
        </p:nvSpPr>
        <p:spPr>
          <a:xfrm>
            <a:off x="685800" y="1517904"/>
            <a:ext cx="10908792" cy="4745736"/>
          </a:xfrm>
          <a:prstGeom prst="roundRect">
            <a:avLst>
              <a:gd name="adj" fmla="val 9375"/>
            </a:avLst>
          </a:prstGeom>
          <a:solidFill>
            <a:srgbClr val="F1ECF5"/>
          </a:solidFill>
          <a:ln w="11430">
            <a:solidFill>
              <a:srgbClr val="F1ECF5"/>
            </a:solidFill>
            <a:prstDash val="solid"/>
          </a:ln>
          <a:effectLst>
            <a:outerShdw algn="bl" rotWithShape="0">
              <a:srgbClr val="000000">
                <a:alpha val="0"/>
              </a:srgbClr>
            </a:outerShdw>
          </a:effectLst>
        </p:spPr>
        <p:txBody>
          <a:bodyPr/>
          <a:lstStyle/>
          <a:p>
            <a:pPr>
              <a:lnSpc>
                <a:spcPct val="150000"/>
              </a:lnSpc>
              <a:buFont typeface="Wingdings" panose="05000000000000000000" pitchFamily="2" charset="2"/>
              <a:buChar char="§"/>
              <a:defRPr/>
            </a:pPr>
            <a:r>
              <a:rPr lang="en-GB" altLang="en-US" dirty="0">
                <a:solidFill>
                  <a:schemeClr val="accent2">
                    <a:lumMod val="75000"/>
                  </a:schemeClr>
                </a:solidFill>
                <a:latin typeface="+mj-lt"/>
              </a:rPr>
              <a:t>Please accept our standards for learning behaviour are very high and all children have a right to learn. Some children may need more support in following the school rules, and if this is the case, we will help them to get it right, in line with our Behaviour Policy</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Please familiarise yourself with the school Behaviour Policy which can be found on our school website. This sets out our expectations and includes our rewards and sanctions</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We will treat you with respect, please treat us the same way. Currently teachers are leaving the profession nationally and aggressive communications from parents is one of the key reasons they cite for leaving. If you would like your child taught by experts, please help me keep them here by working with them. </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The key ways to communicate are via the home-school diary (remind your child to tell their teacher), email via the admin email, catch staff on the playground at the end of the day or book an appointment</a:t>
            </a:r>
          </a:p>
        </p:txBody>
      </p:sp>
    </p:spTree>
    <p:extLst>
      <p:ext uri="{BB962C8B-B14F-4D97-AF65-F5344CB8AC3E}">
        <p14:creationId xmlns:p14="http://schemas.microsoft.com/office/powerpoint/2010/main" val="31252561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785A8C"/>
                </a:solidFill>
                <a:latin typeface="Arial" pitchFamily="34" charset="0"/>
                <a:ea typeface="Arial" pitchFamily="34" charset="-122"/>
                <a:cs typeface="Arial" pitchFamily="34" charset="-120"/>
              </a:rPr>
              <a:t>EXPECTATIONS</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Attendance</a:t>
            </a:r>
            <a:endParaRPr lang="en-US" sz="2600" dirty="0"/>
          </a:p>
        </p:txBody>
      </p:sp>
      <p:sp>
        <p:nvSpPr>
          <p:cNvPr id="4" name="Shape 2"/>
          <p:cNvSpPr/>
          <p:nvPr/>
        </p:nvSpPr>
        <p:spPr>
          <a:xfrm>
            <a:off x="685800" y="1298448"/>
            <a:ext cx="960120" cy="0"/>
          </a:xfrm>
          <a:prstGeom prst="line">
            <a:avLst/>
          </a:prstGeom>
          <a:noFill/>
          <a:ln w="50800">
            <a:solidFill>
              <a:srgbClr val="785A8C"/>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785A8C"/>
          </a:solidFill>
          <a:ln w="12700">
            <a:solidFill>
              <a:srgbClr val="785A8C"/>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785A8C"/>
            </a:solidFill>
            <a:prstDash val="solid"/>
          </a:ln>
        </p:spPr>
      </p:sp>
      <p:sp>
        <p:nvSpPr>
          <p:cNvPr id="8" name="Shape 6"/>
          <p:cNvSpPr/>
          <p:nvPr/>
        </p:nvSpPr>
        <p:spPr>
          <a:xfrm>
            <a:off x="11045952" y="658368"/>
            <a:ext cx="228600" cy="0"/>
          </a:xfrm>
          <a:prstGeom prst="line">
            <a:avLst/>
          </a:prstGeom>
          <a:noFill/>
          <a:ln w="17780">
            <a:solidFill>
              <a:srgbClr val="785A8C"/>
            </a:solidFill>
            <a:prstDash val="solid"/>
          </a:ln>
        </p:spPr>
      </p:sp>
      <p:sp>
        <p:nvSpPr>
          <p:cNvPr id="9" name="Shape 7"/>
          <p:cNvSpPr/>
          <p:nvPr/>
        </p:nvSpPr>
        <p:spPr>
          <a:xfrm>
            <a:off x="11045952" y="722376"/>
            <a:ext cx="164592" cy="0"/>
          </a:xfrm>
          <a:prstGeom prst="line">
            <a:avLst/>
          </a:prstGeom>
          <a:noFill/>
          <a:ln w="17780">
            <a:solidFill>
              <a:srgbClr val="785A8C"/>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39"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17</a:t>
            </a:fld>
            <a:endParaRPr lang="en-US"/>
          </a:p>
        </p:txBody>
      </p:sp>
      <p:sp>
        <p:nvSpPr>
          <p:cNvPr id="40" name="Shape 25">
            <a:extLst>
              <a:ext uri="{FF2B5EF4-FFF2-40B4-BE49-F238E27FC236}">
                <a16:creationId xmlns:a16="http://schemas.microsoft.com/office/drawing/2014/main" id="{855A5160-B3C0-47D4-A8DA-80CCCAABD6C4}"/>
              </a:ext>
            </a:extLst>
          </p:cNvPr>
          <p:cNvSpPr/>
          <p:nvPr/>
        </p:nvSpPr>
        <p:spPr>
          <a:xfrm>
            <a:off x="685800" y="1517904"/>
            <a:ext cx="10908792" cy="4745736"/>
          </a:xfrm>
          <a:prstGeom prst="roundRect">
            <a:avLst>
              <a:gd name="adj" fmla="val 9375"/>
            </a:avLst>
          </a:prstGeom>
          <a:solidFill>
            <a:srgbClr val="F1ECF5"/>
          </a:solidFill>
          <a:ln w="11430">
            <a:solidFill>
              <a:srgbClr val="F1ECF5"/>
            </a:solidFill>
            <a:prstDash val="solid"/>
          </a:ln>
          <a:effectLst>
            <a:outerShdw algn="bl" rotWithShape="0">
              <a:srgbClr val="000000">
                <a:alpha val="0"/>
              </a:srgbClr>
            </a:outerShdw>
          </a:effectLst>
        </p:spPr>
        <p:txBody>
          <a:bodyPr/>
          <a:lstStyle/>
          <a:p>
            <a:pPr>
              <a:lnSpc>
                <a:spcPct val="150000"/>
              </a:lnSpc>
              <a:buFont typeface="Wingdings" panose="05000000000000000000" pitchFamily="2" charset="2"/>
              <a:buChar char="§"/>
              <a:defRPr/>
            </a:pPr>
            <a:r>
              <a:rPr lang="en-GB" altLang="en-US" dirty="0">
                <a:solidFill>
                  <a:schemeClr val="accent2">
                    <a:lumMod val="75000"/>
                  </a:schemeClr>
                </a:solidFill>
                <a:latin typeface="+mj-lt"/>
              </a:rPr>
              <a:t>It is important that we work together to develop good attendance habits</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It is natural for your child to feel a little concerned about coming to school at times</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Reassure them that it is OK to feel uncomfortable at times. It will pass</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Let us know if they are not OK, but reinforce that ‘we go to school’</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Change your language from ‘anxious’ to ‘uncomfortable’, ‘nervous’, ‘unsure’ – these are all temporary emotions</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Speak to members of our Pastoral Support Team who are on hand at start and end of the school day and will support your child </a:t>
            </a:r>
          </a:p>
          <a:p>
            <a:pPr>
              <a:lnSpc>
                <a:spcPct val="150000"/>
              </a:lnSpc>
              <a:buFont typeface="Wingdings" panose="05000000000000000000" pitchFamily="2" charset="2"/>
              <a:buChar char="§"/>
              <a:defRPr/>
            </a:pPr>
            <a:r>
              <a:rPr lang="en-GB" altLang="en-US" dirty="0">
                <a:solidFill>
                  <a:schemeClr val="accent2">
                    <a:lumMod val="75000"/>
                  </a:schemeClr>
                </a:solidFill>
                <a:latin typeface="+mj-lt"/>
              </a:rPr>
              <a:t>Please do not take your child out of school on holiday in term time, as per government expectations</a:t>
            </a:r>
            <a:endParaRPr lang="en-GB" altLang="en-US" b="1" dirty="0">
              <a:solidFill>
                <a:schemeClr val="tx2"/>
              </a:solidFill>
              <a:latin typeface="+mj-lt"/>
            </a:endParaRPr>
          </a:p>
        </p:txBody>
      </p:sp>
    </p:spTree>
    <p:extLst>
      <p:ext uri="{BB962C8B-B14F-4D97-AF65-F5344CB8AC3E}">
        <p14:creationId xmlns:p14="http://schemas.microsoft.com/office/powerpoint/2010/main" val="4217346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785A8C"/>
                </a:solidFill>
                <a:latin typeface="Arial" pitchFamily="34" charset="0"/>
                <a:ea typeface="Arial" pitchFamily="34" charset="-122"/>
                <a:cs typeface="Arial" pitchFamily="34" charset="-120"/>
              </a:rPr>
              <a:t>EXPECTATIONS</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Uniform</a:t>
            </a:r>
            <a:endParaRPr lang="en-US" sz="2600" dirty="0"/>
          </a:p>
        </p:txBody>
      </p:sp>
      <p:sp>
        <p:nvSpPr>
          <p:cNvPr id="4" name="Shape 2"/>
          <p:cNvSpPr/>
          <p:nvPr/>
        </p:nvSpPr>
        <p:spPr>
          <a:xfrm>
            <a:off x="685800" y="1298448"/>
            <a:ext cx="960120" cy="0"/>
          </a:xfrm>
          <a:prstGeom prst="line">
            <a:avLst/>
          </a:prstGeom>
          <a:noFill/>
          <a:ln w="50800">
            <a:solidFill>
              <a:srgbClr val="785A8C"/>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785A8C"/>
          </a:solidFill>
          <a:ln w="12700">
            <a:solidFill>
              <a:srgbClr val="785A8C"/>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785A8C"/>
            </a:solidFill>
            <a:prstDash val="solid"/>
          </a:ln>
        </p:spPr>
      </p:sp>
      <p:sp>
        <p:nvSpPr>
          <p:cNvPr id="8" name="Shape 6"/>
          <p:cNvSpPr/>
          <p:nvPr/>
        </p:nvSpPr>
        <p:spPr>
          <a:xfrm>
            <a:off x="11045952" y="658368"/>
            <a:ext cx="228600" cy="0"/>
          </a:xfrm>
          <a:prstGeom prst="line">
            <a:avLst/>
          </a:prstGeom>
          <a:noFill/>
          <a:ln w="17780">
            <a:solidFill>
              <a:srgbClr val="785A8C"/>
            </a:solidFill>
            <a:prstDash val="solid"/>
          </a:ln>
        </p:spPr>
      </p:sp>
      <p:sp>
        <p:nvSpPr>
          <p:cNvPr id="9" name="Shape 7"/>
          <p:cNvSpPr/>
          <p:nvPr/>
        </p:nvSpPr>
        <p:spPr>
          <a:xfrm>
            <a:off x="11045952" y="722376"/>
            <a:ext cx="164592" cy="0"/>
          </a:xfrm>
          <a:prstGeom prst="line">
            <a:avLst/>
          </a:prstGeom>
          <a:noFill/>
          <a:ln w="17780">
            <a:solidFill>
              <a:srgbClr val="785A8C"/>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68096" y="1700784"/>
            <a:ext cx="10497312" cy="1170432"/>
          </a:xfrm>
          <a:prstGeom prst="roundRect">
            <a:avLst>
              <a:gd name="adj" fmla="val 9375"/>
            </a:avLst>
          </a:prstGeom>
          <a:solidFill>
            <a:srgbClr val="F1ECF5"/>
          </a:solidFill>
          <a:ln w="11430">
            <a:solidFill>
              <a:srgbClr val="F1ECF5"/>
            </a:solidFill>
            <a:prstDash val="solid"/>
          </a:ln>
          <a:effectLst>
            <a:outerShdw algn="bl" rotWithShape="0">
              <a:srgbClr val="000000">
                <a:alpha val="0"/>
              </a:srgbClr>
            </a:outerShdw>
          </a:effectLst>
        </p:spPr>
      </p:sp>
      <p:sp>
        <p:nvSpPr>
          <p:cNvPr id="28" name="Shape 26"/>
          <p:cNvSpPr/>
          <p:nvPr/>
        </p:nvSpPr>
        <p:spPr>
          <a:xfrm>
            <a:off x="1024128" y="1975104"/>
            <a:ext cx="384048" cy="384048"/>
          </a:xfrm>
          <a:prstGeom prst="ellipse">
            <a:avLst/>
          </a:prstGeom>
          <a:solidFill>
            <a:srgbClr val="785A8C"/>
          </a:solidFill>
          <a:ln w="12700">
            <a:solidFill>
              <a:srgbClr val="785A8C"/>
            </a:solidFill>
            <a:prstDash val="solid"/>
          </a:ln>
        </p:spPr>
      </p:sp>
      <p:sp>
        <p:nvSpPr>
          <p:cNvPr id="29" name="Text 27"/>
          <p:cNvSpPr/>
          <p:nvPr/>
        </p:nvSpPr>
        <p:spPr>
          <a:xfrm>
            <a:off x="1024128" y="1979676"/>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0" name="Text 28"/>
          <p:cNvSpPr/>
          <p:nvPr/>
        </p:nvSpPr>
        <p:spPr>
          <a:xfrm>
            <a:off x="1572768" y="1901952"/>
            <a:ext cx="9473184" cy="768096"/>
          </a:xfrm>
          <a:prstGeom prst="rect">
            <a:avLst/>
          </a:prstGeom>
          <a:noFill/>
          <a:ln/>
        </p:spPr>
        <p:txBody>
          <a:bodyPr wrap="square" lIns="0" tIns="0" rIns="0" bIns="0" rtlCol="0" anchor="ctr">
            <a:normAutofit/>
          </a:bodyPr>
          <a:lstStyle/>
          <a:p>
            <a:pPr marL="0" indent="0">
              <a:buNone/>
            </a:pPr>
            <a:r>
              <a:rPr lang="en-US" sz="1820" dirty="0">
                <a:solidFill>
                  <a:srgbClr val="24323F"/>
                </a:solidFill>
                <a:latin typeface="Arial" pitchFamily="34" charset="0"/>
                <a:ea typeface="Arial" pitchFamily="34" charset="-122"/>
                <a:cs typeface="Arial" pitchFamily="34" charset="-120"/>
              </a:rPr>
              <a:t>Please ensure your child has the correct school uniform, including school shoes and PE kit. </a:t>
            </a:r>
            <a:endParaRPr lang="en-US" sz="1820" dirty="0"/>
          </a:p>
        </p:txBody>
      </p:sp>
      <p:sp>
        <p:nvSpPr>
          <p:cNvPr id="31" name="Shape 29"/>
          <p:cNvSpPr/>
          <p:nvPr/>
        </p:nvSpPr>
        <p:spPr>
          <a:xfrm>
            <a:off x="768096" y="3099816"/>
            <a:ext cx="10497312" cy="1170432"/>
          </a:xfrm>
          <a:prstGeom prst="roundRect">
            <a:avLst>
              <a:gd name="adj" fmla="val 9375"/>
            </a:avLst>
          </a:prstGeom>
          <a:solidFill>
            <a:srgbClr val="FBF3DF"/>
          </a:solidFill>
          <a:ln w="11430">
            <a:solidFill>
              <a:srgbClr val="FBF3DF"/>
            </a:solidFill>
            <a:prstDash val="solid"/>
          </a:ln>
          <a:effectLst>
            <a:outerShdw algn="bl" rotWithShape="0">
              <a:srgbClr val="000000">
                <a:alpha val="0"/>
              </a:srgbClr>
            </a:outerShdw>
          </a:effectLst>
        </p:spPr>
      </p:sp>
      <p:sp>
        <p:nvSpPr>
          <p:cNvPr id="32" name="Shape 30"/>
          <p:cNvSpPr/>
          <p:nvPr/>
        </p:nvSpPr>
        <p:spPr>
          <a:xfrm>
            <a:off x="1024128" y="3374136"/>
            <a:ext cx="384048" cy="384048"/>
          </a:xfrm>
          <a:prstGeom prst="ellipse">
            <a:avLst/>
          </a:prstGeom>
          <a:solidFill>
            <a:srgbClr val="E7B24E"/>
          </a:solidFill>
          <a:ln w="12700">
            <a:solidFill>
              <a:srgbClr val="E7B24E"/>
            </a:solidFill>
            <a:prstDash val="solid"/>
          </a:ln>
        </p:spPr>
      </p:sp>
      <p:sp>
        <p:nvSpPr>
          <p:cNvPr id="33" name="Text 31"/>
          <p:cNvSpPr/>
          <p:nvPr/>
        </p:nvSpPr>
        <p:spPr>
          <a:xfrm>
            <a:off x="1024128" y="3378708"/>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4" name="Text 32"/>
          <p:cNvSpPr/>
          <p:nvPr/>
        </p:nvSpPr>
        <p:spPr>
          <a:xfrm>
            <a:off x="1572768" y="3300984"/>
            <a:ext cx="9473184" cy="768096"/>
          </a:xfrm>
          <a:prstGeom prst="rect">
            <a:avLst/>
          </a:prstGeom>
          <a:noFill/>
          <a:ln/>
        </p:spPr>
        <p:txBody>
          <a:bodyPr wrap="square" lIns="0" tIns="0" rIns="0" bIns="0" rtlCol="0" anchor="ctr">
            <a:normAutofit/>
          </a:bodyPr>
          <a:lstStyle/>
          <a:p>
            <a:pPr marL="0" indent="0">
              <a:buNone/>
            </a:pPr>
            <a:r>
              <a:rPr lang="en-US" sz="1820" dirty="0">
                <a:solidFill>
                  <a:srgbClr val="24323F"/>
                </a:solidFill>
                <a:latin typeface="Arial" pitchFamily="34" charset="0"/>
                <a:ea typeface="Arial" pitchFamily="34" charset="-122"/>
                <a:cs typeface="Arial" pitchFamily="34" charset="-120"/>
              </a:rPr>
              <a:t>Jewellery to consist of gold/silver stud earrings and a watch (not a smart watch).</a:t>
            </a:r>
            <a:endParaRPr lang="en-US" sz="1820" dirty="0"/>
          </a:p>
        </p:txBody>
      </p:sp>
      <p:sp>
        <p:nvSpPr>
          <p:cNvPr id="35" name="Shape 33"/>
          <p:cNvSpPr/>
          <p:nvPr/>
        </p:nvSpPr>
        <p:spPr>
          <a:xfrm>
            <a:off x="768096" y="4498848"/>
            <a:ext cx="10497312" cy="1389888"/>
          </a:xfrm>
          <a:prstGeom prst="roundRect">
            <a:avLst>
              <a:gd name="adj" fmla="val 7895"/>
            </a:avLst>
          </a:prstGeom>
          <a:solidFill>
            <a:srgbClr val="F8EAE7"/>
          </a:solidFill>
          <a:ln w="11430">
            <a:solidFill>
              <a:srgbClr val="F8EAE7"/>
            </a:solidFill>
            <a:prstDash val="solid"/>
          </a:ln>
          <a:effectLst>
            <a:outerShdw algn="bl" rotWithShape="0">
              <a:srgbClr val="000000">
                <a:alpha val="0"/>
              </a:srgbClr>
            </a:outerShdw>
          </a:effectLst>
        </p:spPr>
      </p:sp>
      <p:sp>
        <p:nvSpPr>
          <p:cNvPr id="36" name="Shape 34"/>
          <p:cNvSpPr/>
          <p:nvPr/>
        </p:nvSpPr>
        <p:spPr>
          <a:xfrm>
            <a:off x="1024128" y="4773168"/>
            <a:ext cx="384048" cy="384048"/>
          </a:xfrm>
          <a:prstGeom prst="ellipse">
            <a:avLst/>
          </a:prstGeom>
          <a:solidFill>
            <a:srgbClr val="D96B5F"/>
          </a:solidFill>
          <a:ln w="12700">
            <a:solidFill>
              <a:srgbClr val="D96B5F"/>
            </a:solidFill>
            <a:prstDash val="solid"/>
          </a:ln>
        </p:spPr>
      </p:sp>
      <p:sp>
        <p:nvSpPr>
          <p:cNvPr id="37" name="Text 35"/>
          <p:cNvSpPr/>
          <p:nvPr/>
        </p:nvSpPr>
        <p:spPr>
          <a:xfrm>
            <a:off x="1024128" y="4777740"/>
            <a:ext cx="384048" cy="329184"/>
          </a:xfrm>
          <a:prstGeom prst="rect">
            <a:avLst/>
          </a:prstGeom>
          <a:noFill/>
          <a:ln/>
        </p:spPr>
        <p:txBody>
          <a:bodyPr wrap="square" lIns="0" tIns="0" rIns="0" bIns="0" rtlCol="0" anchor="ctr"/>
          <a:lstStyle/>
          <a:p>
            <a:pPr marL="0" indent="0" algn="ctr">
              <a:buNone/>
            </a:pPr>
            <a:r>
              <a:rPr lang="en-US" sz="1900" b="1" dirty="0">
                <a:solidFill>
                  <a:srgbClr val="FFFFFF"/>
                </a:solidFill>
                <a:latin typeface="Arial" pitchFamily="34" charset="0"/>
                <a:ea typeface="Arial" pitchFamily="34" charset="-122"/>
                <a:cs typeface="Arial" pitchFamily="34" charset="-120"/>
              </a:rPr>
              <a:t>✓</a:t>
            </a:r>
            <a:endParaRPr lang="en-US" sz="1900" dirty="0"/>
          </a:p>
        </p:txBody>
      </p:sp>
      <p:sp>
        <p:nvSpPr>
          <p:cNvPr id="38" name="Text 36"/>
          <p:cNvSpPr/>
          <p:nvPr/>
        </p:nvSpPr>
        <p:spPr>
          <a:xfrm>
            <a:off x="1572768" y="4700016"/>
            <a:ext cx="9473184" cy="987552"/>
          </a:xfrm>
          <a:prstGeom prst="rect">
            <a:avLst/>
          </a:prstGeom>
          <a:noFill/>
          <a:ln/>
        </p:spPr>
        <p:txBody>
          <a:bodyPr wrap="square" lIns="0" tIns="0" rIns="0" bIns="0" rtlCol="0" anchor="ctr">
            <a:normAutofit/>
          </a:bodyPr>
          <a:lstStyle/>
          <a:p>
            <a:pPr marL="0" indent="0">
              <a:buNone/>
            </a:pPr>
            <a:r>
              <a:rPr lang="en-US" sz="1770" dirty="0">
                <a:solidFill>
                  <a:srgbClr val="24323F"/>
                </a:solidFill>
                <a:latin typeface="Arial" pitchFamily="34" charset="0"/>
                <a:ea typeface="Arial" pitchFamily="34" charset="-122"/>
                <a:cs typeface="Arial" pitchFamily="34" charset="-120"/>
              </a:rPr>
              <a:t>No Jewellery should be worn during any PE lessons. Earrings will need to be taken out.</a:t>
            </a:r>
            <a:endParaRPr lang="en-US" sz="1770" dirty="0"/>
          </a:p>
        </p:txBody>
      </p:sp>
      <p:sp>
        <p:nvSpPr>
          <p:cNvPr id="39"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18</a:t>
            </a:fld>
            <a:endParaRPr lang="en-US"/>
          </a:p>
        </p:txBody>
      </p:sp>
    </p:spTree>
    <p:extLst>
      <p:ext uri="{BB962C8B-B14F-4D97-AF65-F5344CB8AC3E}">
        <p14:creationId xmlns:p14="http://schemas.microsoft.com/office/powerpoint/2010/main" val="1592464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5EA7C6"/>
                </a:solidFill>
                <a:latin typeface="Arial" pitchFamily="34" charset="0"/>
                <a:ea typeface="Arial" pitchFamily="34" charset="-122"/>
                <a:cs typeface="Arial" pitchFamily="34" charset="-120"/>
              </a:rPr>
              <a:t>NEXT STEPS</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Transfer to secondary school</a:t>
            </a:r>
            <a:endParaRPr lang="en-US" sz="2600" dirty="0"/>
          </a:p>
        </p:txBody>
      </p:sp>
      <p:sp>
        <p:nvSpPr>
          <p:cNvPr id="4" name="Shape 2"/>
          <p:cNvSpPr/>
          <p:nvPr/>
        </p:nvSpPr>
        <p:spPr>
          <a:xfrm>
            <a:off x="685800" y="1298448"/>
            <a:ext cx="960120" cy="0"/>
          </a:xfrm>
          <a:prstGeom prst="line">
            <a:avLst/>
          </a:prstGeom>
          <a:noFill/>
          <a:ln w="50800">
            <a:solidFill>
              <a:srgbClr val="5EA7C6"/>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5EA7C6"/>
          </a:solidFill>
          <a:ln w="12700">
            <a:solidFill>
              <a:srgbClr val="5EA7C6"/>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5EA7C6"/>
            </a:solidFill>
            <a:prstDash val="solid"/>
          </a:ln>
        </p:spPr>
      </p:sp>
      <p:sp>
        <p:nvSpPr>
          <p:cNvPr id="8" name="Shape 6"/>
          <p:cNvSpPr/>
          <p:nvPr/>
        </p:nvSpPr>
        <p:spPr>
          <a:xfrm>
            <a:off x="11045952" y="658368"/>
            <a:ext cx="228600" cy="0"/>
          </a:xfrm>
          <a:prstGeom prst="line">
            <a:avLst/>
          </a:prstGeom>
          <a:noFill/>
          <a:ln w="17780">
            <a:solidFill>
              <a:srgbClr val="5EA7C6"/>
            </a:solidFill>
            <a:prstDash val="solid"/>
          </a:ln>
        </p:spPr>
      </p:sp>
      <p:sp>
        <p:nvSpPr>
          <p:cNvPr id="9" name="Shape 7"/>
          <p:cNvSpPr/>
          <p:nvPr/>
        </p:nvSpPr>
        <p:spPr>
          <a:xfrm>
            <a:off x="11045952" y="722376"/>
            <a:ext cx="164592" cy="0"/>
          </a:xfrm>
          <a:prstGeom prst="line">
            <a:avLst/>
          </a:prstGeom>
          <a:noFill/>
          <a:ln w="17780">
            <a:solidFill>
              <a:srgbClr val="5EA7C6"/>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68096" y="1773936"/>
            <a:ext cx="6675120" cy="3611880"/>
          </a:xfrm>
          <a:prstGeom prst="roundRect">
            <a:avLst>
              <a:gd name="adj" fmla="val 3038"/>
            </a:avLst>
          </a:prstGeom>
          <a:solidFill>
            <a:srgbClr val="FFFFFF"/>
          </a:solidFill>
          <a:ln w="11430">
            <a:solidFill>
              <a:srgbClr val="E1E6E7"/>
            </a:solidFill>
            <a:prstDash val="solid"/>
          </a:ln>
          <a:effectLst>
            <a:outerShdw algn="bl" rotWithShape="0">
              <a:srgbClr val="000000">
                <a:alpha val="0"/>
              </a:srgbClr>
            </a:outerShdw>
          </a:effectLst>
        </p:spPr>
      </p:sp>
      <p:sp>
        <p:nvSpPr>
          <p:cNvPr id="28" name="Shape 26"/>
          <p:cNvSpPr/>
          <p:nvPr/>
        </p:nvSpPr>
        <p:spPr>
          <a:xfrm>
            <a:off x="914400" y="1938528"/>
            <a:ext cx="50292" cy="3282696"/>
          </a:xfrm>
          <a:prstGeom prst="roundRect">
            <a:avLst>
              <a:gd name="adj" fmla="val 45455"/>
            </a:avLst>
          </a:prstGeom>
          <a:solidFill>
            <a:srgbClr val="5EA7C6"/>
          </a:solidFill>
          <a:ln w="12700">
            <a:solidFill>
              <a:srgbClr val="5EA7C6"/>
            </a:solidFill>
            <a:prstDash val="solid"/>
          </a:ln>
        </p:spPr>
      </p:sp>
      <p:sp>
        <p:nvSpPr>
          <p:cNvPr id="29" name="Shape 27"/>
          <p:cNvSpPr/>
          <p:nvPr/>
        </p:nvSpPr>
        <p:spPr>
          <a:xfrm>
            <a:off x="1170432" y="2121408"/>
            <a:ext cx="1362456" cy="310896"/>
          </a:xfrm>
          <a:prstGeom prst="roundRect">
            <a:avLst>
              <a:gd name="adj" fmla="val 20588"/>
            </a:avLst>
          </a:prstGeom>
          <a:solidFill>
            <a:srgbClr val="5EA7C6">
              <a:alpha val="12000"/>
            </a:srgbClr>
          </a:solidFill>
          <a:ln w="12700">
            <a:solidFill>
              <a:srgbClr val="5EA7C6">
                <a:alpha val="0"/>
              </a:srgbClr>
            </a:solidFill>
            <a:prstDash val="solid"/>
          </a:ln>
        </p:spPr>
      </p:sp>
      <p:sp>
        <p:nvSpPr>
          <p:cNvPr id="30" name="Text 28"/>
          <p:cNvSpPr/>
          <p:nvPr/>
        </p:nvSpPr>
        <p:spPr>
          <a:xfrm>
            <a:off x="1289304" y="2194560"/>
            <a:ext cx="1124712" cy="137160"/>
          </a:xfrm>
          <a:prstGeom prst="rect">
            <a:avLst/>
          </a:prstGeom>
          <a:noFill/>
          <a:ln/>
        </p:spPr>
        <p:txBody>
          <a:bodyPr wrap="square" lIns="0" tIns="0" rIns="0" bIns="0" rtlCol="0" anchor="ctr"/>
          <a:lstStyle/>
          <a:p>
            <a:pPr marL="0" indent="0" algn="ctr">
              <a:buNone/>
            </a:pPr>
            <a:r>
              <a:rPr lang="en-US" sz="900" b="1" kern="0" spc="70" dirty="0">
                <a:solidFill>
                  <a:srgbClr val="5EA7C6"/>
                </a:solidFill>
                <a:latin typeface="Arial" pitchFamily="34" charset="0"/>
                <a:ea typeface="Arial" pitchFamily="34" charset="-122"/>
                <a:cs typeface="Arial" pitchFamily="34" charset="-120"/>
              </a:rPr>
              <a:t>APPLICATION</a:t>
            </a:r>
            <a:endParaRPr lang="en-US" sz="900" dirty="0"/>
          </a:p>
        </p:txBody>
      </p:sp>
      <p:sp>
        <p:nvSpPr>
          <p:cNvPr id="31" name="Text 29"/>
          <p:cNvSpPr/>
          <p:nvPr/>
        </p:nvSpPr>
        <p:spPr>
          <a:xfrm>
            <a:off x="1170432" y="2761488"/>
            <a:ext cx="5650992" cy="2176272"/>
          </a:xfrm>
          <a:prstGeom prst="rect">
            <a:avLst/>
          </a:prstGeom>
          <a:noFill/>
          <a:ln/>
        </p:spPr>
        <p:txBody>
          <a:bodyPr wrap="square" lIns="0" tIns="0" rIns="0" bIns="0" rtlCol="0" anchor="ctr">
            <a:normAutofit/>
          </a:bodyPr>
          <a:lstStyle/>
          <a:p>
            <a:pPr marL="0" indent="0">
              <a:buNone/>
            </a:pPr>
            <a:r>
              <a:rPr lang="en-US" sz="2300" b="1" dirty="0">
                <a:solidFill>
                  <a:srgbClr val="24323F"/>
                </a:solidFill>
                <a:latin typeface="Arial" pitchFamily="34" charset="0"/>
                <a:ea typeface="Arial" pitchFamily="34" charset="-122"/>
                <a:cs typeface="Arial" pitchFamily="34" charset="-120"/>
              </a:rPr>
              <a:t>Letter for applying for a secondary school place (Ringwood School) has already been sent out. </a:t>
            </a:r>
          </a:p>
          <a:p>
            <a:pPr marL="0" indent="0">
              <a:buNone/>
            </a:pPr>
            <a:endParaRPr lang="en-US" sz="2300" b="1" dirty="0">
              <a:solidFill>
                <a:srgbClr val="24323F"/>
              </a:solidFill>
              <a:latin typeface="Arial" pitchFamily="34" charset="0"/>
              <a:cs typeface="Arial" pitchFamily="34" charset="-120"/>
            </a:endParaRPr>
          </a:p>
          <a:p>
            <a:pPr marL="0" indent="0">
              <a:buNone/>
            </a:pPr>
            <a:r>
              <a:rPr lang="en-US" sz="2300" b="1" dirty="0">
                <a:solidFill>
                  <a:srgbClr val="24323F"/>
                </a:solidFill>
                <a:latin typeface="Arial" pitchFamily="34" charset="0"/>
                <a:cs typeface="Arial" pitchFamily="34" charset="-120"/>
              </a:rPr>
              <a:t>You have also received a leaflet inviting you to an open day.</a:t>
            </a:r>
            <a:endParaRPr lang="en-US" sz="2300" dirty="0"/>
          </a:p>
        </p:txBody>
      </p:sp>
      <p:sp>
        <p:nvSpPr>
          <p:cNvPr id="32" name="Shape 30"/>
          <p:cNvSpPr/>
          <p:nvPr/>
        </p:nvSpPr>
        <p:spPr>
          <a:xfrm>
            <a:off x="7708392" y="1773936"/>
            <a:ext cx="3575304" cy="3611880"/>
          </a:xfrm>
          <a:prstGeom prst="roundRect">
            <a:avLst>
              <a:gd name="adj" fmla="val 3069"/>
            </a:avLst>
          </a:prstGeom>
          <a:solidFill>
            <a:srgbClr val="17324D"/>
          </a:solidFill>
          <a:ln w="11430">
            <a:solidFill>
              <a:srgbClr val="17324D"/>
            </a:solidFill>
            <a:prstDash val="solid"/>
          </a:ln>
          <a:effectLst>
            <a:outerShdw algn="bl" rotWithShape="0">
              <a:srgbClr val="000000">
                <a:alpha val="0"/>
              </a:srgbClr>
            </a:outerShdw>
          </a:effectLst>
        </p:spPr>
      </p:sp>
      <p:sp>
        <p:nvSpPr>
          <p:cNvPr id="33" name="Shape 31"/>
          <p:cNvSpPr/>
          <p:nvPr/>
        </p:nvSpPr>
        <p:spPr>
          <a:xfrm>
            <a:off x="8101584" y="2121408"/>
            <a:ext cx="1115568" cy="310896"/>
          </a:xfrm>
          <a:prstGeom prst="roundRect">
            <a:avLst>
              <a:gd name="adj" fmla="val 20588"/>
            </a:avLst>
          </a:prstGeom>
          <a:solidFill>
            <a:srgbClr val="E7B24E">
              <a:alpha val="12000"/>
            </a:srgbClr>
          </a:solidFill>
          <a:ln w="12700">
            <a:solidFill>
              <a:srgbClr val="E7B24E">
                <a:alpha val="0"/>
              </a:srgbClr>
            </a:solidFill>
            <a:prstDash val="solid"/>
          </a:ln>
        </p:spPr>
      </p:sp>
      <p:sp>
        <p:nvSpPr>
          <p:cNvPr id="34" name="Text 32"/>
          <p:cNvSpPr/>
          <p:nvPr/>
        </p:nvSpPr>
        <p:spPr>
          <a:xfrm>
            <a:off x="8220456" y="2194560"/>
            <a:ext cx="877824" cy="137160"/>
          </a:xfrm>
          <a:prstGeom prst="rect">
            <a:avLst/>
          </a:prstGeom>
          <a:noFill/>
          <a:ln/>
        </p:spPr>
        <p:txBody>
          <a:bodyPr wrap="square" lIns="0" tIns="0" rIns="0" bIns="0" rtlCol="0" anchor="ctr"/>
          <a:lstStyle/>
          <a:p>
            <a:pPr marL="0" indent="0" algn="ctr">
              <a:buNone/>
            </a:pPr>
            <a:r>
              <a:rPr lang="en-US" sz="900" b="1" kern="0" spc="70" dirty="0">
                <a:solidFill>
                  <a:srgbClr val="E7B24E"/>
                </a:solidFill>
                <a:latin typeface="Arial" pitchFamily="34" charset="0"/>
                <a:ea typeface="Arial" pitchFamily="34" charset="-122"/>
                <a:cs typeface="Arial" pitchFamily="34" charset="-120"/>
              </a:rPr>
              <a:t>DEADLINE</a:t>
            </a:r>
            <a:endParaRPr lang="en-US" sz="900" dirty="0"/>
          </a:p>
        </p:txBody>
      </p:sp>
      <p:sp>
        <p:nvSpPr>
          <p:cNvPr id="35" name="Text 33"/>
          <p:cNvSpPr/>
          <p:nvPr/>
        </p:nvSpPr>
        <p:spPr>
          <a:xfrm>
            <a:off x="8092440" y="2743200"/>
            <a:ext cx="2816352" cy="1417320"/>
          </a:xfrm>
          <a:prstGeom prst="rect">
            <a:avLst/>
          </a:prstGeom>
          <a:noFill/>
          <a:ln/>
        </p:spPr>
        <p:txBody>
          <a:bodyPr wrap="square" lIns="0" tIns="0" rIns="0" bIns="0" rtlCol="0" anchor="ctr">
            <a:normAutofit/>
          </a:bodyPr>
          <a:lstStyle/>
          <a:p>
            <a:pPr marL="0" indent="0" algn="ctr">
              <a:buNone/>
            </a:pPr>
            <a:r>
              <a:rPr lang="en-US" sz="2500" b="1" dirty="0">
                <a:solidFill>
                  <a:srgbClr val="FFFFFF"/>
                </a:solidFill>
                <a:latin typeface="Arial" pitchFamily="34" charset="0"/>
                <a:ea typeface="Arial" pitchFamily="34" charset="-122"/>
                <a:cs typeface="Arial" pitchFamily="34" charset="-120"/>
              </a:rPr>
              <a:t>Deadline for application is 31st October 2026. </a:t>
            </a:r>
            <a:endParaRPr lang="en-US" sz="2500" dirty="0"/>
          </a:p>
        </p:txBody>
      </p:sp>
      <p:sp>
        <p:nvSpPr>
          <p:cNvPr id="36" name="Shape 34"/>
          <p:cNvSpPr/>
          <p:nvPr/>
        </p:nvSpPr>
        <p:spPr>
          <a:xfrm>
            <a:off x="8247888" y="4425696"/>
            <a:ext cx="2487168" cy="0"/>
          </a:xfrm>
          <a:prstGeom prst="line">
            <a:avLst/>
          </a:prstGeom>
          <a:noFill/>
          <a:ln w="13970">
            <a:solidFill>
              <a:srgbClr val="6C8397"/>
            </a:solidFill>
            <a:prstDash val="solid"/>
          </a:ln>
        </p:spPr>
      </p:sp>
      <p:sp>
        <p:nvSpPr>
          <p:cNvPr id="38"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85800" y="429768"/>
            <a:ext cx="2926080" cy="201168"/>
          </a:xfrm>
          <a:prstGeom prst="rect">
            <a:avLst/>
          </a:prstGeom>
          <a:noFill/>
          <a:ln/>
        </p:spPr>
        <p:txBody>
          <a:bodyPr wrap="square" lIns="0" tIns="0" rIns="0" bIns="0" rtlCol="0" anchor="ctr"/>
          <a:lstStyle/>
          <a:p>
            <a:pPr marL="0" indent="0">
              <a:buNone/>
            </a:pPr>
            <a:r>
              <a:rPr lang="en-US" sz="900" b="1" kern="0" spc="140" dirty="0">
                <a:solidFill>
                  <a:srgbClr val="5E9276"/>
                </a:solidFill>
                <a:latin typeface="Arial" pitchFamily="34" charset="0"/>
                <a:ea typeface="Arial" pitchFamily="34" charset="-122"/>
                <a:cs typeface="Arial" pitchFamily="34" charset="-120"/>
              </a:rPr>
              <a:t>SUPPORT</a:t>
            </a:r>
            <a:endParaRPr lang="en-US" sz="900" dirty="0"/>
          </a:p>
        </p:txBody>
      </p:sp>
      <p:sp>
        <p:nvSpPr>
          <p:cNvPr id="3" name="Text 1"/>
          <p:cNvSpPr/>
          <p:nvPr/>
        </p:nvSpPr>
        <p:spPr>
          <a:xfrm>
            <a:off x="685800" y="685800"/>
            <a:ext cx="9418320" cy="502920"/>
          </a:xfrm>
          <a:prstGeom prst="rect">
            <a:avLst/>
          </a:prstGeom>
          <a:noFill/>
          <a:ln/>
        </p:spPr>
        <p:txBody>
          <a:bodyPr wrap="square" lIns="0" tIns="0" rIns="0" bIns="0" rtlCol="0" anchor="ctr">
            <a:normAutofit/>
          </a:bodyPr>
          <a:lstStyle/>
          <a:p>
            <a:pPr marL="0" indent="0">
              <a:buNone/>
            </a:pPr>
            <a:r>
              <a:rPr lang="en-US" sz="2600" b="1" dirty="0">
                <a:solidFill>
                  <a:srgbClr val="17324D"/>
                </a:solidFill>
                <a:latin typeface="Arial" pitchFamily="34" charset="0"/>
                <a:ea typeface="Arial" pitchFamily="34" charset="-122"/>
                <a:cs typeface="Arial" pitchFamily="34" charset="-120"/>
              </a:rPr>
              <a:t>And finally…</a:t>
            </a:r>
            <a:endParaRPr lang="en-US" sz="2600" dirty="0"/>
          </a:p>
        </p:txBody>
      </p:sp>
      <p:sp>
        <p:nvSpPr>
          <p:cNvPr id="4" name="Shape 2"/>
          <p:cNvSpPr/>
          <p:nvPr/>
        </p:nvSpPr>
        <p:spPr>
          <a:xfrm>
            <a:off x="685800" y="1298448"/>
            <a:ext cx="960120" cy="0"/>
          </a:xfrm>
          <a:prstGeom prst="line">
            <a:avLst/>
          </a:prstGeom>
          <a:noFill/>
          <a:ln w="50800">
            <a:solidFill>
              <a:srgbClr val="5E9276"/>
            </a:solidFill>
            <a:prstDash val="solid"/>
            <a:headEnd type="none"/>
            <a:tailEnd type="none"/>
          </a:ln>
        </p:spPr>
      </p:sp>
      <p:sp>
        <p:nvSpPr>
          <p:cNvPr id="5" name="Shape 3"/>
          <p:cNvSpPr/>
          <p:nvPr/>
        </p:nvSpPr>
        <p:spPr>
          <a:xfrm>
            <a:off x="10817352" y="347472"/>
            <a:ext cx="713232" cy="713232"/>
          </a:xfrm>
          <a:prstGeom prst="roundRect">
            <a:avLst>
              <a:gd name="adj" fmla="val 10256"/>
            </a:avLst>
          </a:prstGeom>
          <a:solidFill>
            <a:srgbClr val="5E9276"/>
          </a:solidFill>
          <a:ln w="12700">
            <a:solidFill>
              <a:srgbClr val="5E9276"/>
            </a:solidFill>
            <a:prstDash val="solid"/>
          </a:ln>
          <a:effectLst>
            <a:outerShdw algn="bl" rotWithShape="0">
              <a:srgbClr val="000000">
                <a:alpha val="0"/>
              </a:srgbClr>
            </a:outerShdw>
          </a:effectLst>
        </p:spPr>
      </p:sp>
      <p:sp>
        <p:nvSpPr>
          <p:cNvPr id="6" name="Shape 4"/>
          <p:cNvSpPr/>
          <p:nvPr/>
        </p:nvSpPr>
        <p:spPr>
          <a:xfrm>
            <a:off x="10991088" y="521208"/>
            <a:ext cx="347472" cy="265176"/>
          </a:xfrm>
          <a:prstGeom prst="rect">
            <a:avLst/>
          </a:prstGeom>
          <a:solidFill>
            <a:srgbClr val="FFFFFF">
              <a:alpha val="98000"/>
            </a:srgbClr>
          </a:solidFill>
          <a:ln w="15240">
            <a:solidFill>
              <a:srgbClr val="FFFFFF"/>
            </a:solidFill>
            <a:prstDash val="solid"/>
          </a:ln>
        </p:spPr>
      </p:sp>
      <p:sp>
        <p:nvSpPr>
          <p:cNvPr id="7" name="Shape 5"/>
          <p:cNvSpPr/>
          <p:nvPr/>
        </p:nvSpPr>
        <p:spPr>
          <a:xfrm>
            <a:off x="11045952" y="594360"/>
            <a:ext cx="228600" cy="0"/>
          </a:xfrm>
          <a:prstGeom prst="line">
            <a:avLst/>
          </a:prstGeom>
          <a:noFill/>
          <a:ln w="17780">
            <a:solidFill>
              <a:srgbClr val="5E9276"/>
            </a:solidFill>
            <a:prstDash val="solid"/>
          </a:ln>
        </p:spPr>
      </p:sp>
      <p:sp>
        <p:nvSpPr>
          <p:cNvPr id="8" name="Shape 6"/>
          <p:cNvSpPr/>
          <p:nvPr/>
        </p:nvSpPr>
        <p:spPr>
          <a:xfrm>
            <a:off x="11045952" y="658368"/>
            <a:ext cx="228600" cy="0"/>
          </a:xfrm>
          <a:prstGeom prst="line">
            <a:avLst/>
          </a:prstGeom>
          <a:noFill/>
          <a:ln w="17780">
            <a:solidFill>
              <a:srgbClr val="5E9276"/>
            </a:solidFill>
            <a:prstDash val="solid"/>
          </a:ln>
        </p:spPr>
      </p:sp>
      <p:sp>
        <p:nvSpPr>
          <p:cNvPr id="9" name="Shape 7"/>
          <p:cNvSpPr/>
          <p:nvPr/>
        </p:nvSpPr>
        <p:spPr>
          <a:xfrm>
            <a:off x="11045952" y="722376"/>
            <a:ext cx="164592" cy="0"/>
          </a:xfrm>
          <a:prstGeom prst="line">
            <a:avLst/>
          </a:prstGeom>
          <a:noFill/>
          <a:ln w="17780">
            <a:solidFill>
              <a:srgbClr val="5E9276"/>
            </a:solidFill>
            <a:prstDash val="solid"/>
          </a:ln>
        </p:spPr>
      </p:sp>
      <p:sp>
        <p:nvSpPr>
          <p:cNvPr id="10" name="Text 8"/>
          <p:cNvSpPr/>
          <p:nvPr/>
        </p:nvSpPr>
        <p:spPr>
          <a:xfrm>
            <a:off x="10771632" y="923544"/>
            <a:ext cx="822960" cy="164592"/>
          </a:xfrm>
          <a:prstGeom prst="rect">
            <a:avLst/>
          </a:prstGeom>
          <a:noFill/>
          <a:ln/>
        </p:spPr>
        <p:txBody>
          <a:bodyPr wrap="square" lIns="0" tIns="0" rIns="0" bIns="0" rtlCol="0" anchor="ctr"/>
          <a:lstStyle/>
          <a:p>
            <a:pPr marL="0" indent="0" algn="ctr">
              <a:buNone/>
            </a:pPr>
            <a:r>
              <a:rPr lang="en-US" sz="800" b="1" kern="0" spc="110" dirty="0">
                <a:solidFill>
                  <a:srgbClr val="63707A"/>
                </a:solidFill>
                <a:latin typeface="Arial" pitchFamily="34" charset="0"/>
                <a:ea typeface="Arial" pitchFamily="34" charset="-122"/>
                <a:cs typeface="Arial" pitchFamily="34" charset="-120"/>
              </a:rPr>
              <a:t>Y6</a:t>
            </a:r>
            <a:endParaRPr lang="en-US" sz="800" dirty="0"/>
          </a:p>
        </p:txBody>
      </p:sp>
      <p:sp>
        <p:nvSpPr>
          <p:cNvPr id="11" name="Shape 9"/>
          <p:cNvSpPr/>
          <p:nvPr/>
        </p:nvSpPr>
        <p:spPr>
          <a:xfrm>
            <a:off x="9985248" y="384048"/>
            <a:ext cx="32004" cy="32004"/>
          </a:xfrm>
          <a:prstGeom prst="ellipse">
            <a:avLst/>
          </a:prstGeom>
          <a:solidFill>
            <a:srgbClr val="E2E6E7"/>
          </a:solidFill>
          <a:ln w="12700">
            <a:solidFill>
              <a:srgbClr val="E2E6E7"/>
            </a:solidFill>
            <a:prstDash val="solid"/>
          </a:ln>
        </p:spPr>
      </p:sp>
      <p:sp>
        <p:nvSpPr>
          <p:cNvPr id="12" name="Shape 10"/>
          <p:cNvSpPr/>
          <p:nvPr/>
        </p:nvSpPr>
        <p:spPr>
          <a:xfrm>
            <a:off x="10168128" y="384048"/>
            <a:ext cx="32004" cy="32004"/>
          </a:xfrm>
          <a:prstGeom prst="ellipse">
            <a:avLst/>
          </a:prstGeom>
          <a:solidFill>
            <a:srgbClr val="E2E6E7"/>
          </a:solidFill>
          <a:ln w="12700">
            <a:solidFill>
              <a:srgbClr val="E2E6E7"/>
            </a:solidFill>
            <a:prstDash val="solid"/>
          </a:ln>
        </p:spPr>
      </p:sp>
      <p:sp>
        <p:nvSpPr>
          <p:cNvPr id="13" name="Shape 11"/>
          <p:cNvSpPr/>
          <p:nvPr/>
        </p:nvSpPr>
        <p:spPr>
          <a:xfrm>
            <a:off x="10351008" y="384048"/>
            <a:ext cx="32004" cy="32004"/>
          </a:xfrm>
          <a:prstGeom prst="ellipse">
            <a:avLst/>
          </a:prstGeom>
          <a:solidFill>
            <a:srgbClr val="E2E6E7"/>
          </a:solidFill>
          <a:ln w="12700">
            <a:solidFill>
              <a:srgbClr val="E2E6E7"/>
            </a:solidFill>
            <a:prstDash val="solid"/>
          </a:ln>
        </p:spPr>
      </p:sp>
      <p:sp>
        <p:nvSpPr>
          <p:cNvPr id="14" name="Shape 12"/>
          <p:cNvSpPr/>
          <p:nvPr/>
        </p:nvSpPr>
        <p:spPr>
          <a:xfrm>
            <a:off x="10533888" y="384048"/>
            <a:ext cx="32004" cy="32004"/>
          </a:xfrm>
          <a:prstGeom prst="ellipse">
            <a:avLst/>
          </a:prstGeom>
          <a:solidFill>
            <a:srgbClr val="E2E6E7"/>
          </a:solidFill>
          <a:ln w="12700">
            <a:solidFill>
              <a:srgbClr val="E2E6E7"/>
            </a:solidFill>
            <a:prstDash val="solid"/>
          </a:ln>
        </p:spPr>
      </p:sp>
      <p:sp>
        <p:nvSpPr>
          <p:cNvPr id="15" name="Shape 13"/>
          <p:cNvSpPr/>
          <p:nvPr/>
        </p:nvSpPr>
        <p:spPr>
          <a:xfrm>
            <a:off x="9985248" y="566928"/>
            <a:ext cx="32004" cy="32004"/>
          </a:xfrm>
          <a:prstGeom prst="ellipse">
            <a:avLst/>
          </a:prstGeom>
          <a:solidFill>
            <a:srgbClr val="E2E6E7"/>
          </a:solidFill>
          <a:ln w="12700">
            <a:solidFill>
              <a:srgbClr val="E2E6E7"/>
            </a:solidFill>
            <a:prstDash val="solid"/>
          </a:ln>
        </p:spPr>
      </p:sp>
      <p:sp>
        <p:nvSpPr>
          <p:cNvPr id="16" name="Shape 14"/>
          <p:cNvSpPr/>
          <p:nvPr/>
        </p:nvSpPr>
        <p:spPr>
          <a:xfrm>
            <a:off x="10168128" y="566928"/>
            <a:ext cx="32004" cy="32004"/>
          </a:xfrm>
          <a:prstGeom prst="ellipse">
            <a:avLst/>
          </a:prstGeom>
          <a:solidFill>
            <a:srgbClr val="E2E6E7"/>
          </a:solidFill>
          <a:ln w="12700">
            <a:solidFill>
              <a:srgbClr val="E2E6E7"/>
            </a:solidFill>
            <a:prstDash val="solid"/>
          </a:ln>
        </p:spPr>
      </p:sp>
      <p:sp>
        <p:nvSpPr>
          <p:cNvPr id="17" name="Shape 15"/>
          <p:cNvSpPr/>
          <p:nvPr/>
        </p:nvSpPr>
        <p:spPr>
          <a:xfrm>
            <a:off x="10351008" y="566928"/>
            <a:ext cx="32004" cy="32004"/>
          </a:xfrm>
          <a:prstGeom prst="ellipse">
            <a:avLst/>
          </a:prstGeom>
          <a:solidFill>
            <a:srgbClr val="E2E6E7"/>
          </a:solidFill>
          <a:ln w="12700">
            <a:solidFill>
              <a:srgbClr val="E2E6E7"/>
            </a:solidFill>
            <a:prstDash val="solid"/>
          </a:ln>
        </p:spPr>
      </p:sp>
      <p:sp>
        <p:nvSpPr>
          <p:cNvPr id="18" name="Shape 16"/>
          <p:cNvSpPr/>
          <p:nvPr/>
        </p:nvSpPr>
        <p:spPr>
          <a:xfrm>
            <a:off x="10533888" y="566928"/>
            <a:ext cx="32004" cy="32004"/>
          </a:xfrm>
          <a:prstGeom prst="ellipse">
            <a:avLst/>
          </a:prstGeom>
          <a:solidFill>
            <a:srgbClr val="E2E6E7"/>
          </a:solidFill>
          <a:ln w="12700">
            <a:solidFill>
              <a:srgbClr val="E2E6E7"/>
            </a:solidFill>
            <a:prstDash val="solid"/>
          </a:ln>
        </p:spPr>
      </p:sp>
      <p:sp>
        <p:nvSpPr>
          <p:cNvPr id="19" name="Shape 17"/>
          <p:cNvSpPr/>
          <p:nvPr/>
        </p:nvSpPr>
        <p:spPr>
          <a:xfrm>
            <a:off x="9985248" y="749808"/>
            <a:ext cx="32004" cy="32004"/>
          </a:xfrm>
          <a:prstGeom prst="ellipse">
            <a:avLst/>
          </a:prstGeom>
          <a:solidFill>
            <a:srgbClr val="E2E6E7"/>
          </a:solidFill>
          <a:ln w="12700">
            <a:solidFill>
              <a:srgbClr val="E2E6E7"/>
            </a:solidFill>
            <a:prstDash val="solid"/>
          </a:ln>
        </p:spPr>
      </p:sp>
      <p:sp>
        <p:nvSpPr>
          <p:cNvPr id="20" name="Shape 18"/>
          <p:cNvSpPr/>
          <p:nvPr/>
        </p:nvSpPr>
        <p:spPr>
          <a:xfrm>
            <a:off x="10168128" y="749808"/>
            <a:ext cx="32004" cy="32004"/>
          </a:xfrm>
          <a:prstGeom prst="ellipse">
            <a:avLst/>
          </a:prstGeom>
          <a:solidFill>
            <a:srgbClr val="E2E6E7"/>
          </a:solidFill>
          <a:ln w="12700">
            <a:solidFill>
              <a:srgbClr val="E2E6E7"/>
            </a:solidFill>
            <a:prstDash val="solid"/>
          </a:ln>
        </p:spPr>
      </p:sp>
      <p:sp>
        <p:nvSpPr>
          <p:cNvPr id="21" name="Shape 19"/>
          <p:cNvSpPr/>
          <p:nvPr/>
        </p:nvSpPr>
        <p:spPr>
          <a:xfrm>
            <a:off x="10351008" y="749808"/>
            <a:ext cx="32004" cy="32004"/>
          </a:xfrm>
          <a:prstGeom prst="ellipse">
            <a:avLst/>
          </a:prstGeom>
          <a:solidFill>
            <a:srgbClr val="E2E6E7"/>
          </a:solidFill>
          <a:ln w="12700">
            <a:solidFill>
              <a:srgbClr val="E2E6E7"/>
            </a:solidFill>
            <a:prstDash val="solid"/>
          </a:ln>
        </p:spPr>
      </p:sp>
      <p:sp>
        <p:nvSpPr>
          <p:cNvPr id="22" name="Shape 20"/>
          <p:cNvSpPr/>
          <p:nvPr/>
        </p:nvSpPr>
        <p:spPr>
          <a:xfrm>
            <a:off x="10533888" y="749808"/>
            <a:ext cx="32004" cy="32004"/>
          </a:xfrm>
          <a:prstGeom prst="ellipse">
            <a:avLst/>
          </a:prstGeom>
          <a:solidFill>
            <a:srgbClr val="E2E6E7"/>
          </a:solidFill>
          <a:ln w="12700">
            <a:solidFill>
              <a:srgbClr val="E2E6E7"/>
            </a:solidFill>
            <a:prstDash val="solid"/>
          </a:ln>
        </p:spPr>
      </p:sp>
      <p:sp>
        <p:nvSpPr>
          <p:cNvPr id="23" name="Shape 21"/>
          <p:cNvSpPr/>
          <p:nvPr/>
        </p:nvSpPr>
        <p:spPr>
          <a:xfrm>
            <a:off x="9985248" y="932688"/>
            <a:ext cx="32004" cy="32004"/>
          </a:xfrm>
          <a:prstGeom prst="ellipse">
            <a:avLst/>
          </a:prstGeom>
          <a:solidFill>
            <a:srgbClr val="E2E6E7"/>
          </a:solidFill>
          <a:ln w="12700">
            <a:solidFill>
              <a:srgbClr val="E2E6E7"/>
            </a:solidFill>
            <a:prstDash val="solid"/>
          </a:ln>
        </p:spPr>
      </p:sp>
      <p:sp>
        <p:nvSpPr>
          <p:cNvPr id="24" name="Shape 22"/>
          <p:cNvSpPr/>
          <p:nvPr/>
        </p:nvSpPr>
        <p:spPr>
          <a:xfrm>
            <a:off x="10168128" y="932688"/>
            <a:ext cx="32004" cy="32004"/>
          </a:xfrm>
          <a:prstGeom prst="ellipse">
            <a:avLst/>
          </a:prstGeom>
          <a:solidFill>
            <a:srgbClr val="E2E6E7"/>
          </a:solidFill>
          <a:ln w="12700">
            <a:solidFill>
              <a:srgbClr val="E2E6E7"/>
            </a:solidFill>
            <a:prstDash val="solid"/>
          </a:ln>
        </p:spPr>
      </p:sp>
      <p:sp>
        <p:nvSpPr>
          <p:cNvPr id="25" name="Shape 23"/>
          <p:cNvSpPr/>
          <p:nvPr/>
        </p:nvSpPr>
        <p:spPr>
          <a:xfrm>
            <a:off x="10351008" y="932688"/>
            <a:ext cx="32004" cy="32004"/>
          </a:xfrm>
          <a:prstGeom prst="ellipse">
            <a:avLst/>
          </a:prstGeom>
          <a:solidFill>
            <a:srgbClr val="E2E6E7"/>
          </a:solidFill>
          <a:ln w="12700">
            <a:solidFill>
              <a:srgbClr val="E2E6E7"/>
            </a:solidFill>
            <a:prstDash val="solid"/>
          </a:ln>
        </p:spPr>
      </p:sp>
      <p:sp>
        <p:nvSpPr>
          <p:cNvPr id="26" name="Shape 24"/>
          <p:cNvSpPr/>
          <p:nvPr/>
        </p:nvSpPr>
        <p:spPr>
          <a:xfrm>
            <a:off x="10533888" y="932688"/>
            <a:ext cx="32004" cy="32004"/>
          </a:xfrm>
          <a:prstGeom prst="ellipse">
            <a:avLst/>
          </a:prstGeom>
          <a:solidFill>
            <a:srgbClr val="E2E6E7"/>
          </a:solidFill>
          <a:ln w="12700">
            <a:solidFill>
              <a:srgbClr val="E2E6E7"/>
            </a:solidFill>
            <a:prstDash val="solid"/>
          </a:ln>
        </p:spPr>
      </p:sp>
      <p:sp>
        <p:nvSpPr>
          <p:cNvPr id="27" name="Shape 25"/>
          <p:cNvSpPr/>
          <p:nvPr/>
        </p:nvSpPr>
        <p:spPr>
          <a:xfrm>
            <a:off x="768096" y="1664208"/>
            <a:ext cx="10515600" cy="1234440"/>
          </a:xfrm>
          <a:prstGeom prst="roundRect">
            <a:avLst>
              <a:gd name="adj" fmla="val 8889"/>
            </a:avLst>
          </a:prstGeom>
          <a:solidFill>
            <a:srgbClr val="EAF2ED"/>
          </a:solidFill>
          <a:ln w="11430">
            <a:solidFill>
              <a:srgbClr val="EAF2ED"/>
            </a:solidFill>
            <a:prstDash val="solid"/>
          </a:ln>
        </p:spPr>
      </p:sp>
      <p:sp>
        <p:nvSpPr>
          <p:cNvPr id="28" name="Shape 26"/>
          <p:cNvSpPr/>
          <p:nvPr/>
        </p:nvSpPr>
        <p:spPr>
          <a:xfrm>
            <a:off x="914400" y="1828800"/>
            <a:ext cx="50292" cy="905256"/>
          </a:xfrm>
          <a:prstGeom prst="roundRect">
            <a:avLst>
              <a:gd name="adj" fmla="val 45455"/>
            </a:avLst>
          </a:prstGeom>
          <a:solidFill>
            <a:srgbClr val="5E9276"/>
          </a:solidFill>
          <a:ln w="12700">
            <a:solidFill>
              <a:srgbClr val="5E9276"/>
            </a:solidFill>
            <a:prstDash val="solid"/>
          </a:ln>
        </p:spPr>
      </p:sp>
      <p:sp>
        <p:nvSpPr>
          <p:cNvPr id="29" name="Text 27"/>
          <p:cNvSpPr/>
          <p:nvPr/>
        </p:nvSpPr>
        <p:spPr>
          <a:xfrm>
            <a:off x="1179576" y="1965960"/>
            <a:ext cx="9646920" cy="548640"/>
          </a:xfrm>
          <a:prstGeom prst="rect">
            <a:avLst/>
          </a:prstGeom>
          <a:noFill/>
          <a:ln/>
        </p:spPr>
        <p:txBody>
          <a:bodyPr wrap="square" lIns="0" tIns="0" rIns="0" bIns="0" rtlCol="0" anchor="ctr">
            <a:normAutofit fontScale="92500"/>
          </a:bodyPr>
          <a:lstStyle/>
          <a:p>
            <a:pPr marL="0" indent="0" algn="ctr">
              <a:buNone/>
            </a:pPr>
            <a:r>
              <a:rPr lang="en-US" sz="2200" b="1" dirty="0">
                <a:solidFill>
                  <a:srgbClr val="17324D"/>
                </a:solidFill>
                <a:latin typeface="Arial" pitchFamily="34" charset="0"/>
                <a:ea typeface="Arial" pitchFamily="34" charset="-122"/>
                <a:cs typeface="Arial" pitchFamily="34" charset="-120"/>
              </a:rPr>
              <a:t>We are here to help and support you and your children in any way we can.</a:t>
            </a:r>
            <a:endParaRPr lang="en-US" sz="2200" dirty="0"/>
          </a:p>
        </p:txBody>
      </p:sp>
      <p:sp>
        <p:nvSpPr>
          <p:cNvPr id="30" name="Shape 28"/>
          <p:cNvSpPr/>
          <p:nvPr/>
        </p:nvSpPr>
        <p:spPr>
          <a:xfrm>
            <a:off x="768096" y="3191256"/>
            <a:ext cx="6903720" cy="2258568"/>
          </a:xfrm>
          <a:prstGeom prst="roundRect">
            <a:avLst>
              <a:gd name="adj" fmla="val 4858"/>
            </a:avLst>
          </a:prstGeom>
          <a:solidFill>
            <a:srgbClr val="FFFFFF"/>
          </a:solidFill>
          <a:ln w="11430">
            <a:solidFill>
              <a:srgbClr val="E1E6E7"/>
            </a:solidFill>
            <a:prstDash val="solid"/>
          </a:ln>
          <a:effectLst>
            <a:outerShdw algn="bl" rotWithShape="0">
              <a:srgbClr val="000000">
                <a:alpha val="0"/>
              </a:srgbClr>
            </a:outerShdw>
          </a:effectLst>
        </p:spPr>
      </p:sp>
      <p:sp>
        <p:nvSpPr>
          <p:cNvPr id="31" name="Shape 29"/>
          <p:cNvSpPr/>
          <p:nvPr/>
        </p:nvSpPr>
        <p:spPr>
          <a:xfrm>
            <a:off x="914400" y="3355848"/>
            <a:ext cx="50292" cy="1929384"/>
          </a:xfrm>
          <a:prstGeom prst="roundRect">
            <a:avLst>
              <a:gd name="adj" fmla="val 45455"/>
            </a:avLst>
          </a:prstGeom>
          <a:solidFill>
            <a:srgbClr val="5EA7C6"/>
          </a:solidFill>
          <a:ln w="12700">
            <a:solidFill>
              <a:srgbClr val="5EA7C6"/>
            </a:solidFill>
            <a:prstDash val="solid"/>
          </a:ln>
        </p:spPr>
      </p:sp>
      <p:sp>
        <p:nvSpPr>
          <p:cNvPr id="32" name="Text 30"/>
          <p:cNvSpPr/>
          <p:nvPr/>
        </p:nvSpPr>
        <p:spPr>
          <a:xfrm>
            <a:off x="1161288" y="3712464"/>
            <a:ext cx="6071616" cy="1106424"/>
          </a:xfrm>
          <a:prstGeom prst="rect">
            <a:avLst/>
          </a:prstGeom>
          <a:noFill/>
          <a:ln/>
        </p:spPr>
        <p:txBody>
          <a:bodyPr wrap="square" lIns="0" tIns="0" rIns="0" bIns="0" rtlCol="0" anchor="ctr">
            <a:normAutofit/>
          </a:bodyPr>
          <a:lstStyle/>
          <a:p>
            <a:pPr marL="0" indent="0">
              <a:buNone/>
            </a:pPr>
            <a:r>
              <a:rPr lang="en-US" sz="1900" b="1" dirty="0">
                <a:solidFill>
                  <a:srgbClr val="24323F"/>
                </a:solidFill>
                <a:latin typeface="Arial" pitchFamily="34" charset="0"/>
                <a:ea typeface="Arial" pitchFamily="34" charset="-122"/>
                <a:cs typeface="Arial" pitchFamily="34" charset="-120"/>
              </a:rPr>
              <a:t>Any concerns, please contact us via a note in your child’s homework diary, on the playground or through the office.</a:t>
            </a:r>
            <a:endParaRPr lang="en-US" sz="1900" dirty="0"/>
          </a:p>
        </p:txBody>
      </p:sp>
      <p:sp>
        <p:nvSpPr>
          <p:cNvPr id="33" name="Shape 31"/>
          <p:cNvSpPr/>
          <p:nvPr/>
        </p:nvSpPr>
        <p:spPr>
          <a:xfrm>
            <a:off x="7927848" y="3191256"/>
            <a:ext cx="3355848" cy="2258568"/>
          </a:xfrm>
          <a:prstGeom prst="roundRect">
            <a:avLst>
              <a:gd name="adj" fmla="val 4858"/>
            </a:avLst>
          </a:prstGeom>
          <a:solidFill>
            <a:srgbClr val="17324D"/>
          </a:solidFill>
          <a:ln w="11430">
            <a:solidFill>
              <a:srgbClr val="17324D"/>
            </a:solidFill>
            <a:prstDash val="solid"/>
          </a:ln>
          <a:effectLst>
            <a:outerShdw algn="bl" rotWithShape="0">
              <a:srgbClr val="000000">
                <a:alpha val="0"/>
              </a:srgbClr>
            </a:outerShdw>
          </a:effectLst>
        </p:spPr>
      </p:sp>
      <p:sp>
        <p:nvSpPr>
          <p:cNvPr id="34" name="Text 32"/>
          <p:cNvSpPr/>
          <p:nvPr/>
        </p:nvSpPr>
        <p:spPr>
          <a:xfrm>
            <a:off x="8275320" y="3675888"/>
            <a:ext cx="2651760" cy="1133856"/>
          </a:xfrm>
          <a:prstGeom prst="rect">
            <a:avLst/>
          </a:prstGeom>
          <a:noFill/>
          <a:ln/>
        </p:spPr>
        <p:txBody>
          <a:bodyPr wrap="square" lIns="0" tIns="0" rIns="0" bIns="0" rtlCol="0" anchor="ctr">
            <a:normAutofit/>
          </a:bodyPr>
          <a:lstStyle/>
          <a:p>
            <a:pPr marL="0" indent="0" algn="ctr">
              <a:buNone/>
            </a:pPr>
            <a:r>
              <a:rPr lang="en-US" sz="3000" b="1" dirty="0">
                <a:solidFill>
                  <a:srgbClr val="FFFFFF"/>
                </a:solidFill>
                <a:latin typeface="Arial" pitchFamily="34" charset="0"/>
                <a:ea typeface="Arial" pitchFamily="34" charset="-122"/>
                <a:cs typeface="Arial" pitchFamily="34" charset="-120"/>
              </a:rPr>
              <a:t>Any</a:t>
            </a:r>
            <a:endParaRPr lang="en-US" sz="3000" dirty="0"/>
          </a:p>
          <a:p>
            <a:pPr marL="0" indent="0" algn="ctr">
              <a:buNone/>
            </a:pPr>
            <a:r>
              <a:rPr lang="en-US" sz="3000" b="1" dirty="0">
                <a:solidFill>
                  <a:srgbClr val="FFFFFF"/>
                </a:solidFill>
                <a:latin typeface="Arial" pitchFamily="34" charset="0"/>
                <a:ea typeface="Arial" pitchFamily="34" charset="-122"/>
                <a:cs typeface="Arial" pitchFamily="34" charset="-120"/>
              </a:rPr>
              <a:t>questions? </a:t>
            </a:r>
            <a:endParaRPr lang="en-US" sz="3000" dirty="0"/>
          </a:p>
        </p:txBody>
      </p:sp>
      <p:sp>
        <p:nvSpPr>
          <p:cNvPr id="36" name="Slide Number Placeholder 0"/>
          <p:cNvSpPr>
            <a:spLocks noGrp="1"/>
          </p:cNvSpPr>
          <p:nvPr>
            <p:ph type="sldNum" sz="quarter" idx="4294967295"/>
          </p:nvPr>
        </p:nvSpPr>
        <p:spPr>
          <a:xfrm>
            <a:off x="11320272" y="6446520"/>
            <a:ext cx="320040" cy="201168"/>
          </a:xfrm>
          <a:prstGeom prst="rect">
            <a:avLst/>
          </a:prstGeom>
          <a:extLst>
            <a:ext uri="{C572A759-6A51-4108-AA02-DFA0A04FC94B}">
              <ma14:wrappingTextBoxFlag xmlns="" xmlns:ma14="http://schemas.microsoft.com/office/mac/drawingml/2011/main" val="0"/>
            </a:ext>
          </a:extLst>
        </p:spPr>
        <p:txBody>
          <a:bodyPr lIns="0" tIns="0" rIns="0" bIns="0"/>
          <a:lstStyle>
            <a:lvl1pPr>
              <a:defRPr sz="900">
                <a:solidFill>
                  <a:srgbClr val="68727A"/>
                </a:solidFill>
                <a:latin typeface="Arial"/>
                <a:ea typeface="Arial"/>
                <a:cs typeface="Arial"/>
              </a:defRPr>
            </a:lvl1pPr>
          </a:lstStyle>
          <a:p>
            <a:pPr algn="r"/>
            <a:fld id="{F7021451-1387-4CA6-816F-3879F97B5CBC}" type="slidenum">
              <a:rPr lang="en-US" b="0"/>
              <a:t>20</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1480</Words>
  <Application>Microsoft Office PowerPoint</Application>
  <PresentationFormat>Widescreen</PresentationFormat>
  <Paragraphs>230</Paragraphs>
  <Slides>20</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Ringwood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 Curriculum Meeting</dc:title>
  <dc:subject>Modernised Year 6 Curriculum Meeting presentation</dc:subject>
  <dc:creator>W Harvey-Sinclair</dc:creator>
  <cp:lastModifiedBy>E Tagg</cp:lastModifiedBy>
  <cp:revision>10</cp:revision>
  <dcterms:created xsi:type="dcterms:W3CDTF">2026-09-18T10:14:30Z</dcterms:created>
  <dcterms:modified xsi:type="dcterms:W3CDTF">2026-09-29T13:54:19Z</dcterms:modified>
</cp:coreProperties>
</file>