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11"/>
  </p:notesMasterIdLst>
  <p:sldIdLst>
    <p:sldId id="256" r:id="rId2"/>
    <p:sldId id="259" r:id="rId3"/>
    <p:sldId id="289" r:id="rId4"/>
    <p:sldId id="290" r:id="rId5"/>
    <p:sldId id="291" r:id="rId6"/>
    <p:sldId id="292" r:id="rId7"/>
    <p:sldId id="296" r:id="rId8"/>
    <p:sldId id="303" r:id="rId9"/>
    <p:sldId id="304" r:id="rId10"/>
  </p:sldIdLst>
  <p:sldSz cx="9144000" cy="5143500" type="screen16x9"/>
  <p:notesSz cx="6858000" cy="9144000"/>
  <p:embeddedFontLst>
    <p:embeddedFont>
      <p:font typeface="Nunito" panose="020B0604020202020204" charset="0"/>
      <p:regular r:id="rId12"/>
      <p:bold r:id="rId13"/>
      <p:italic r:id="rId14"/>
      <p:boldItalic r:id="rId15"/>
    </p:embeddedFont>
    <p:embeddedFont>
      <p:font typeface="Nunito Sans SemiBold" panose="020B060402020202020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593"/>
    <a:srgbClr val="64A0FC"/>
    <a:srgbClr val="277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40" autoAdjust="0"/>
    <p:restoredTop sz="95268" autoAdjust="0"/>
  </p:normalViewPr>
  <p:slideViewPr>
    <p:cSldViewPr snapToGrid="0">
      <p:cViewPr varScale="1">
        <p:scale>
          <a:sx n="113" d="100"/>
          <a:sy n="113" d="100"/>
        </p:scale>
        <p:origin x="99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c3bc65d5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c3bc65d5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The test is designed to identify pupils who need support, not as a diagnostic tool to assess the times tables children struggle with. </a:t>
            </a:r>
          </a:p>
          <a:p>
            <a:pPr marL="158750" indent="0">
              <a:buNone/>
            </a:pPr>
            <a:endParaRPr lang="en-GB" dirty="0"/>
          </a:p>
          <a:p>
            <a:pPr marL="158750" indent="0">
              <a:buNone/>
            </a:pPr>
            <a:r>
              <a:rPr lang="en-GB" dirty="0"/>
              <a:t>https://</a:t>
            </a:r>
            <a:r>
              <a:rPr lang="en-GB" dirty="0" err="1"/>
              <a:t>www.gov.uk</a:t>
            </a:r>
            <a:r>
              <a:rPr lang="en-GB" dirty="0"/>
              <a:t>/government/collections/multiplication-tables-check </a:t>
            </a:r>
          </a:p>
        </p:txBody>
      </p:sp>
    </p:spTree>
    <p:extLst>
      <p:ext uri="{BB962C8B-B14F-4D97-AF65-F5344CB8AC3E}">
        <p14:creationId xmlns:p14="http://schemas.microsoft.com/office/powerpoint/2010/main" val="1678251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It is up to individual schools to decide how the check is administered – some schools will administer individually while others will take small groups out or administer to the whole class.</a:t>
            </a:r>
          </a:p>
          <a:p>
            <a:pPr marL="457200" indent="-298450"/>
            <a:r>
              <a:rPr lang="en-GB" dirty="0"/>
              <a:t>A list of pupils who should not take the test can be found in the administration guidance of the MTC documentation. </a:t>
            </a:r>
          </a:p>
        </p:txBody>
      </p:sp>
    </p:spTree>
    <p:extLst>
      <p:ext uri="{BB962C8B-B14F-4D97-AF65-F5344CB8AC3E}">
        <p14:creationId xmlns:p14="http://schemas.microsoft.com/office/powerpoint/2010/main" val="269199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Some children will be eligible for additional support (detailed in the next slide).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6 seconds per answer means that children must be able to read, recall and enter their response within that time.  Whatever is written in the answer box at the end of 6 seconds will be counted as the answer i.e. if the student intends to write 144 and only 14 is typed when the timer ends, their recorded answer is 14.  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/>
              <a:t>Children are allowed to practise before taking the check.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https://mathsframe.co.uk/en/resources/resource/477/Multiplication-Tables-Check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example showing how quick the questions are/ types of questions. </a:t>
            </a:r>
          </a:p>
        </p:txBody>
      </p:sp>
    </p:spTree>
    <p:extLst>
      <p:ext uri="{BB962C8B-B14F-4D97-AF65-F5344CB8AC3E}">
        <p14:creationId xmlns:p14="http://schemas.microsoft.com/office/powerpoint/2010/main" val="2913748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Children eligible for access arrangements are:</a:t>
            </a:r>
          </a:p>
          <a:p>
            <a:pPr marL="457200" indent="-298450"/>
            <a:r>
              <a:rPr lang="en-GB" dirty="0"/>
              <a:t>Children with an EHC plan</a:t>
            </a:r>
          </a:p>
          <a:p>
            <a:pPr marL="457200" indent="-298450"/>
            <a:r>
              <a:rPr lang="en-GB" dirty="0"/>
              <a:t>Children who have provisions made in school using the SEND support system.</a:t>
            </a:r>
          </a:p>
          <a:p>
            <a:pPr marL="457200" indent="-298450"/>
            <a:r>
              <a:rPr lang="en-GB" dirty="0"/>
              <a:t>Children with behavioural, emotional or social difficulties </a:t>
            </a:r>
          </a:p>
          <a:p>
            <a:pPr marL="457200" indent="-298450"/>
            <a:r>
              <a:rPr lang="en-GB" dirty="0"/>
              <a:t>Children with EAL </a:t>
            </a:r>
          </a:p>
          <a:p>
            <a:pPr marL="158750" indent="0">
              <a:buNone/>
            </a:pPr>
            <a:r>
              <a:rPr lang="en-GB" dirty="0"/>
              <a:t>Schools do not need to request permission to use access arrangements. The support should be based on the support provided in school and should not advantage or disadvantage individual children.  </a:t>
            </a:r>
          </a:p>
          <a:p>
            <a:pPr marL="158750" indent="0">
              <a:buNone/>
            </a:pPr>
            <a:r>
              <a:rPr lang="en-GB" dirty="0"/>
              <a:t>A child can be assigned more than one access arrangement, if required. </a:t>
            </a:r>
          </a:p>
          <a:p>
            <a:pPr marL="158750" indent="0">
              <a:buNone/>
            </a:pPr>
            <a:endParaRPr lang="en-GB" dirty="0"/>
          </a:p>
          <a:p>
            <a:pPr marL="158750" indent="0">
              <a:buNone/>
            </a:pPr>
            <a:r>
              <a:rPr lang="en-GB" dirty="0"/>
              <a:t>There is no opportunity for additional time. </a:t>
            </a:r>
          </a:p>
        </p:txBody>
      </p:sp>
    </p:spTree>
    <p:extLst>
      <p:ext uri="{BB962C8B-B14F-4D97-AF65-F5344CB8AC3E}">
        <p14:creationId xmlns:p14="http://schemas.microsoft.com/office/powerpoint/2010/main" val="2754599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Some questions will be repeated across different checks, but no more than 30% of questions will be repeated in any two checks. This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means that if the check gets interrupted and children need to re-start it, they will only have a minimal advantage.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During the check pupils may be able to restart if certain conditions are met (e.g. a fire alarm).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results will be sent to the schools when all the checks have been completed but it is then up to the school if they report the results or not.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won’t be questions from the 1 times tables (although they might be included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in the 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3 practice questions).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is a focus on the 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388CD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6, 7, 8, 9 and 12 times tables as they</a:t>
            </a: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the ‘most difficult’ multiplication tables.</a:t>
            </a:r>
          </a:p>
        </p:txBody>
      </p:sp>
    </p:spTree>
    <p:extLst>
      <p:ext uri="{BB962C8B-B14F-4D97-AF65-F5344CB8AC3E}">
        <p14:creationId xmlns:p14="http://schemas.microsoft.com/office/powerpoint/2010/main" val="2794686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Games to try: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Climb the stairs counting in multiples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time tables games verbally.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Listen and sing along to times tables songs.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Take it in turns to say times tables in funny voices. 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maths games online. </a:t>
            </a:r>
          </a:p>
        </p:txBody>
      </p:sp>
    </p:spTree>
    <p:extLst>
      <p:ext uri="{BB962C8B-B14F-4D97-AF65-F5344CB8AC3E}">
        <p14:creationId xmlns:p14="http://schemas.microsoft.com/office/powerpoint/2010/main" val="40275198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8796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" name="Google Shape;13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+mj-lt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+mn-l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latin typeface="+mn-lt"/>
              </a:defRPr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33" name="Google Shape;33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+mn-l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9" name="Google Shape;109;p2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+mn-l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10" name="Google Shape;11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  <a:latin typeface="+mn-lt"/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68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chemeClr val="tx1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89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ctrTitle"/>
          </p:nvPr>
        </p:nvSpPr>
        <p:spPr>
          <a:xfrm>
            <a:off x="311700" y="2836624"/>
            <a:ext cx="8520600" cy="111625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Year 4 Multiplication Tables Check 2026 Presentation for Parents, </a:t>
            </a:r>
            <a:r>
              <a:rPr lang="en-US" sz="3200" dirty="0" err="1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Carers</a:t>
            </a:r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 &amp; Guardians</a:t>
            </a:r>
            <a:endParaRPr sz="3200" dirty="0">
              <a:solidFill>
                <a:schemeClr val="bg1"/>
              </a:solidFill>
              <a:latin typeface="+mj-lt"/>
              <a:ea typeface="Nunito Sans Light"/>
              <a:cs typeface="Nunito Sans Light"/>
              <a:sym typeface="Nunito Sans Light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8D09-8212-4940-A569-83B8A8554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information about multiplication tables check (MTC)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03980-1C0A-42FB-A6A8-22E664322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</p:spPr>
        <p:txBody>
          <a:bodyPr/>
          <a:lstStyle/>
          <a:p>
            <a:r>
              <a:rPr lang="en-GB" dirty="0"/>
              <a:t>The MTC determines if Year 4 children can </a:t>
            </a:r>
            <a:r>
              <a:rPr lang="en-GB" dirty="0">
                <a:solidFill>
                  <a:srgbClr val="283593"/>
                </a:solidFill>
              </a:rPr>
              <a:t>fluently</a:t>
            </a:r>
            <a:r>
              <a:rPr lang="en-GB" dirty="0"/>
              <a:t> recall their multiplication tables.</a:t>
            </a:r>
          </a:p>
          <a:p>
            <a:endParaRPr lang="en-GB" dirty="0"/>
          </a:p>
          <a:p>
            <a:r>
              <a:rPr lang="en-GB" dirty="0">
                <a:solidFill>
                  <a:srgbClr val="000000"/>
                </a:solidFill>
              </a:rPr>
              <a:t>They are designed to help schools identify which children require more support to learn their times tables.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There is no ‘pass’ rate or threshold which means that, unlike the Phonics Screening Check, children will not be expected to re-sit the check.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 Department for Education (DfE) will create a report about the overall results across all schools in England, not individual schools.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03E430-207B-4F9B-B8E8-7F55E45BBA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0940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8A84A-AE0A-48C3-A1D5-5165BEB0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the check will take place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9E284-7B55-409E-A8B0-537F307C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will be a </a:t>
            </a:r>
            <a:r>
              <a:rPr lang="en-GB" dirty="0">
                <a:solidFill>
                  <a:srgbClr val="283593"/>
                </a:solidFill>
              </a:rPr>
              <a:t>2 week window </a:t>
            </a:r>
            <a:r>
              <a:rPr lang="en-GB" dirty="0"/>
              <a:t>from </a:t>
            </a:r>
            <a:r>
              <a:rPr lang="en-GB" dirty="0">
                <a:solidFill>
                  <a:srgbClr val="283593"/>
                </a:solidFill>
              </a:rPr>
              <a:t>Monday 1</a:t>
            </a:r>
            <a:r>
              <a:rPr lang="en-GB" baseline="30000" dirty="0">
                <a:solidFill>
                  <a:srgbClr val="283593"/>
                </a:solidFill>
              </a:rPr>
              <a:t>st</a:t>
            </a:r>
            <a:r>
              <a:rPr lang="en-GB" dirty="0">
                <a:solidFill>
                  <a:srgbClr val="283593"/>
                </a:solidFill>
              </a:rPr>
              <a:t> June 2026 </a:t>
            </a:r>
            <a:r>
              <a:rPr lang="en-GB" dirty="0"/>
              <a:t>for schools to administer the check. </a:t>
            </a:r>
          </a:p>
          <a:p>
            <a:endParaRPr lang="en-GB" dirty="0"/>
          </a:p>
          <a:p>
            <a:r>
              <a:rPr lang="en-GB" dirty="0"/>
              <a:t>There is </a:t>
            </a:r>
            <a:r>
              <a:rPr lang="en-GB" dirty="0">
                <a:solidFill>
                  <a:srgbClr val="283593"/>
                </a:solidFill>
              </a:rPr>
              <a:t>no set day </a:t>
            </a:r>
            <a:r>
              <a:rPr lang="en-GB" dirty="0"/>
              <a:t>to administer the check and children are not expected to take the check at the same time. </a:t>
            </a:r>
          </a:p>
          <a:p>
            <a:endParaRPr lang="en-GB" dirty="0"/>
          </a:p>
          <a:p>
            <a:r>
              <a:rPr lang="en-GB" dirty="0"/>
              <a:t>All eligible Year 4 children in England will be required to take the check.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4104A-9CEA-4A8A-9820-7E760A0A5BE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9735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F83F2-FA36-4DFD-B621-2C98558B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the check is carried out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13669-280A-4D81-A4BF-82E5D42C29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check will be </a:t>
            </a:r>
            <a:r>
              <a:rPr lang="en-GB" dirty="0">
                <a:solidFill>
                  <a:srgbClr val="283593"/>
                </a:solidFill>
              </a:rPr>
              <a:t>fully digital.</a:t>
            </a:r>
          </a:p>
          <a:p>
            <a:endParaRPr lang="en-GB" dirty="0"/>
          </a:p>
          <a:p>
            <a:r>
              <a:rPr lang="en-GB" dirty="0"/>
              <a:t>Answers will be entered using a keyboard, by pressing digits using a mouse or using an on-screen number pad.</a:t>
            </a:r>
          </a:p>
          <a:p>
            <a:endParaRPr lang="en-GB" dirty="0"/>
          </a:p>
          <a:p>
            <a:r>
              <a:rPr lang="en-GB" dirty="0"/>
              <a:t>Usually, the check will take less than </a:t>
            </a:r>
            <a:r>
              <a:rPr lang="en-GB" dirty="0">
                <a:solidFill>
                  <a:srgbClr val="283593"/>
                </a:solidFill>
              </a:rPr>
              <a:t>5 minutes </a:t>
            </a:r>
            <a:r>
              <a:rPr lang="en-GB" dirty="0"/>
              <a:t>for each child. </a:t>
            </a:r>
          </a:p>
          <a:p>
            <a:endParaRPr lang="en-GB" dirty="0"/>
          </a:p>
          <a:p>
            <a:r>
              <a:rPr lang="en-GB" dirty="0"/>
              <a:t>The children will have </a:t>
            </a:r>
            <a:r>
              <a:rPr lang="en-GB" dirty="0">
                <a:solidFill>
                  <a:srgbClr val="283593"/>
                </a:solidFill>
              </a:rPr>
              <a:t>6 seconds </a:t>
            </a:r>
            <a:r>
              <a:rPr lang="en-GB" dirty="0"/>
              <a:t>from the time the question appears to input their answer. </a:t>
            </a:r>
          </a:p>
          <a:p>
            <a:endParaRPr lang="en-GB" dirty="0"/>
          </a:p>
          <a:p>
            <a:r>
              <a:rPr lang="en-GB" dirty="0"/>
              <a:t>There will be a total of </a:t>
            </a:r>
            <a:r>
              <a:rPr lang="en-GB" dirty="0">
                <a:solidFill>
                  <a:srgbClr val="283593"/>
                </a:solidFill>
              </a:rPr>
              <a:t>25 questions </a:t>
            </a:r>
            <a:r>
              <a:rPr lang="en-GB" dirty="0"/>
              <a:t>with a </a:t>
            </a:r>
            <a:r>
              <a:rPr lang="en-GB" dirty="0">
                <a:solidFill>
                  <a:srgbClr val="283593"/>
                </a:solidFill>
              </a:rPr>
              <a:t>3 second pause </a:t>
            </a:r>
            <a:r>
              <a:rPr lang="en-GB" dirty="0"/>
              <a:t>in-between questions. </a:t>
            </a:r>
          </a:p>
          <a:p>
            <a:endParaRPr lang="en-GB" dirty="0"/>
          </a:p>
          <a:p>
            <a:r>
              <a:rPr lang="en-GB" dirty="0"/>
              <a:t>There will be </a:t>
            </a:r>
            <a:r>
              <a:rPr lang="en-GB" dirty="0">
                <a:solidFill>
                  <a:srgbClr val="283593"/>
                </a:solidFill>
              </a:rPr>
              <a:t>3 practice questions</a:t>
            </a:r>
            <a:r>
              <a:rPr lang="en-GB" dirty="0"/>
              <a:t> before the check begins.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290D9-9723-4BAF-8892-D79978FE90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7291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AD583-F409-4C64-AF3A-7F6D11C4F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arrangements for the check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FF3A7C-5670-4B92-80B6-4BC28CD655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dirty="0"/>
              <a:t>Some children will be eligible for specific arrangements:</a:t>
            </a:r>
          </a:p>
          <a:p>
            <a:pPr marL="114300" indent="0">
              <a:buNone/>
            </a:pPr>
            <a:endParaRPr lang="en-GB" dirty="0"/>
          </a:p>
          <a:p>
            <a:r>
              <a:rPr lang="en-GB" dirty="0"/>
              <a:t>Colour contrast;</a:t>
            </a:r>
          </a:p>
          <a:p>
            <a:r>
              <a:rPr lang="en-GB" dirty="0"/>
              <a:t>Font size adjustment;</a:t>
            </a:r>
          </a:p>
          <a:p>
            <a:r>
              <a:rPr lang="en-GB" dirty="0"/>
              <a:t>‘Next’ button (alternative to 3-second pause);</a:t>
            </a:r>
          </a:p>
          <a:p>
            <a:r>
              <a:rPr lang="en-GB" dirty="0"/>
              <a:t>Removing on-screen number pad;</a:t>
            </a:r>
          </a:p>
          <a:p>
            <a:r>
              <a:rPr lang="en-GB" dirty="0"/>
              <a:t>An adult to input answers;</a:t>
            </a:r>
          </a:p>
          <a:p>
            <a:r>
              <a:rPr lang="en-GB" dirty="0"/>
              <a:t>Audio version;</a:t>
            </a:r>
          </a:p>
          <a:p>
            <a:r>
              <a:rPr lang="en-GB" dirty="0"/>
              <a:t>Audible time alert.</a:t>
            </a:r>
          </a:p>
          <a:p>
            <a:endParaRPr lang="en-GB" dirty="0"/>
          </a:p>
          <a:p>
            <a:pPr marL="114300" indent="0">
              <a:buNone/>
            </a:pPr>
            <a:r>
              <a:rPr lang="en-GB" dirty="0"/>
              <a:t>If we feel any children require specific arrangements, we will assess them and make that decision within school.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B8C555-36E3-443A-905F-227F2242B5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33340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645C-1A8E-4545-B5E3-0D35AB70D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check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8827C-A97D-4A89-A652-1141303DD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Each child will be </a:t>
            </a:r>
            <a:r>
              <a:rPr lang="en-GB" dirty="0">
                <a:solidFill>
                  <a:srgbClr val="283593"/>
                </a:solidFill>
              </a:rPr>
              <a:t>randomly assigned </a:t>
            </a:r>
            <a:r>
              <a:rPr lang="en-GB" dirty="0"/>
              <a:t>a set of questions</a:t>
            </a:r>
          </a:p>
          <a:p>
            <a:endParaRPr lang="en-GB" dirty="0"/>
          </a:p>
          <a:p>
            <a:r>
              <a:rPr lang="en-GB" dirty="0"/>
              <a:t>There will only be </a:t>
            </a:r>
            <a:r>
              <a:rPr lang="en-GB" dirty="0">
                <a:solidFill>
                  <a:srgbClr val="283593"/>
                </a:solidFill>
              </a:rPr>
              <a:t>multiplication</a:t>
            </a:r>
            <a:r>
              <a:rPr lang="en-GB" dirty="0"/>
              <a:t> questions in the check, not division facts. </a:t>
            </a:r>
          </a:p>
          <a:p>
            <a:endParaRPr lang="en-GB" dirty="0"/>
          </a:p>
          <a:p>
            <a:r>
              <a:rPr lang="en-GB" dirty="0"/>
              <a:t>The 6, 7, 8, 9 and 12 times tables are </a:t>
            </a:r>
            <a:r>
              <a:rPr lang="en-GB" dirty="0">
                <a:solidFill>
                  <a:srgbClr val="283593"/>
                </a:solidFill>
              </a:rPr>
              <a:t>more likely </a:t>
            </a:r>
            <a:r>
              <a:rPr lang="en-GB" dirty="0"/>
              <a:t>to be asked. </a:t>
            </a:r>
          </a:p>
          <a:p>
            <a:endParaRPr lang="en-GB" dirty="0"/>
          </a:p>
          <a:p>
            <a:r>
              <a:rPr lang="en-GB" dirty="0"/>
              <a:t>Reversal of questions (e.g. 8 x 6 and 6 x 8) will not be asked in the same check. </a:t>
            </a:r>
          </a:p>
          <a:p>
            <a:endParaRPr lang="en-GB" dirty="0"/>
          </a:p>
          <a:p>
            <a:r>
              <a:rPr lang="en-GB" dirty="0"/>
              <a:t>Children will not see their individual results when they complete the check.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0E41-AD23-4E51-83E7-C36BC23F079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447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A591C-687D-4637-8FB3-2E544D07E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Ways to support times table knowledge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293DE-C5CC-4EE3-8B02-C3E7DFF32D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Count and look for patterns.</a:t>
            </a:r>
          </a:p>
          <a:p>
            <a:r>
              <a:rPr lang="en-GB" dirty="0"/>
              <a:t>Understand that multiplication is repeated addition.</a:t>
            </a:r>
          </a:p>
          <a:p>
            <a:r>
              <a:rPr lang="en-GB" dirty="0"/>
              <a:t>Remember that multiplication is commutative. </a:t>
            </a:r>
          </a:p>
          <a:p>
            <a:r>
              <a:rPr lang="en-GB" dirty="0"/>
              <a:t>Remember that multiplication is the inverse of division. </a:t>
            </a:r>
          </a:p>
          <a:p>
            <a:r>
              <a:rPr lang="en-GB" dirty="0"/>
              <a:t>Recall and utilise fact families. </a:t>
            </a:r>
          </a:p>
          <a:p>
            <a:endParaRPr lang="en-GB" dirty="0"/>
          </a:p>
          <a:p>
            <a:pPr marL="114300" indent="0">
              <a:buNone/>
            </a:pPr>
            <a:r>
              <a:rPr lang="en-GB" dirty="0"/>
              <a:t>Use different representations to represent multiplication, such as:</a:t>
            </a:r>
          </a:p>
          <a:p>
            <a:r>
              <a:rPr lang="en-GB" dirty="0"/>
              <a:t>Concrete manipulatives such as multilink cubes or counters.</a:t>
            </a:r>
          </a:p>
          <a:p>
            <a:r>
              <a:rPr lang="en-GB" dirty="0"/>
              <a:t>Create pictorial representations such as arrays.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1156D5-41E0-44B1-BED4-A96BEEB571A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</a:t>
            </a:fld>
            <a:endParaRPr lang="e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25010B-1940-4161-A1C1-8AD67870E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6214" y="2544359"/>
            <a:ext cx="2052236" cy="18598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05CA06-9EE8-4BDD-BE2A-35C29D253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5893" y="1941532"/>
            <a:ext cx="501015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31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0585-3A52-4807-99CA-3D27B4E24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best to prepare your child for the check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67E56-F426-4278-A0D4-FFF762DCD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3923915"/>
          </a:xfrm>
        </p:spPr>
        <p:txBody>
          <a:bodyPr/>
          <a:lstStyle/>
          <a:p>
            <a:r>
              <a:rPr lang="en-GB" dirty="0"/>
              <a:t>Remind them that the check should last no more than </a:t>
            </a:r>
            <a:r>
              <a:rPr lang="en-GB" dirty="0">
                <a:solidFill>
                  <a:srgbClr val="283593"/>
                </a:solidFill>
              </a:rPr>
              <a:t>5 minutes.</a:t>
            </a:r>
          </a:p>
          <a:p>
            <a:endParaRPr lang="en-GB" dirty="0"/>
          </a:p>
          <a:p>
            <a:r>
              <a:rPr lang="en-GB" dirty="0"/>
              <a:t>If you want to go over times tables, make them fun – TTRS soundcheck is a great way of you seeing how your children are progressing. </a:t>
            </a:r>
          </a:p>
          <a:p>
            <a:endParaRPr lang="en-GB" dirty="0"/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If you have any concerns, talk to your child’s teacher. 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Nunito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lang="en-GB" dirty="0">
                <a:solidFill>
                  <a:srgbClr val="000000"/>
                </a:solidFill>
                <a:latin typeface="Arial"/>
              </a:rPr>
              <a:t>If your child has any concerns, encourage them to talk to a trusted adult (for example, yourself, their teacher).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lang="en-GB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E921-B44C-4A0D-81C0-F1CF77A5B8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07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0585-3A52-4807-99CA-3D27B4E24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Date reminder</a:t>
            </a: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r>
              <a:rPr lang="en-GB" dirty="0"/>
              <a:t>Year 4 open morning</a:t>
            </a:r>
            <a:br>
              <a:rPr lang="en-GB" dirty="0"/>
            </a:br>
            <a:br>
              <a:rPr lang="en-GB" dirty="0"/>
            </a:br>
            <a:r>
              <a:rPr lang="en-GB" dirty="0"/>
              <a:t>9.00-9.30 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4MB: Wednesday 18</a:t>
            </a:r>
            <a:r>
              <a:rPr lang="en-GB" baseline="30000" dirty="0"/>
              <a:t>th</a:t>
            </a:r>
            <a:r>
              <a:rPr lang="en-GB" dirty="0"/>
              <a:t> March</a:t>
            </a:r>
            <a:br>
              <a:rPr lang="en-GB" dirty="0"/>
            </a:br>
            <a:br>
              <a:rPr lang="en-GB" dirty="0"/>
            </a:br>
            <a:r>
              <a:rPr lang="en-GB" dirty="0"/>
              <a:t>4KM and 4HW: Friday 20</a:t>
            </a:r>
            <a:r>
              <a:rPr lang="en-GB" baseline="30000" dirty="0"/>
              <a:t>th</a:t>
            </a:r>
            <a:r>
              <a:rPr lang="en-GB" dirty="0"/>
              <a:t> March </a:t>
            </a:r>
            <a:endParaRPr lang="en-GB" u="sn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E921-B44C-4A0D-81C0-F1CF77A5B8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</a:t>
            </a:fld>
            <a:endParaRPr lang="en"/>
          </a:p>
        </p:txBody>
      </p:sp>
      <p:pic>
        <p:nvPicPr>
          <p:cNvPr id="1026" name="Picture 2" descr="Times Tables Rock Stars – Maths Circle">
            <a:extLst>
              <a:ext uri="{FF2B5EF4-FFF2-40B4-BE49-F238E27FC236}">
                <a16:creationId xmlns:a16="http://schemas.microsoft.com/office/drawing/2014/main" id="{339E5A87-73DC-4005-AE9A-BB4BDE9ACA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956" y="304800"/>
            <a:ext cx="3518852" cy="139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6931"/>
      </p:ext>
    </p:extLst>
  </p:cSld>
  <p:clrMapOvr>
    <a:masterClrMapping/>
  </p:clrMapOvr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959</TotalTime>
  <Words>1121</Words>
  <Application>Microsoft Office PowerPoint</Application>
  <PresentationFormat>On-screen Show (16:9)</PresentationFormat>
  <Paragraphs>106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Nunito Sans SemiBold</vt:lpstr>
      <vt:lpstr>Nunito</vt:lpstr>
      <vt:lpstr>Arial</vt:lpstr>
      <vt:lpstr>Nunito Sans Light</vt:lpstr>
      <vt:lpstr>TSL</vt:lpstr>
      <vt:lpstr>Year 4 Multiplication Tables Check 2026 Presentation for Parents, Carers &amp; Guardians</vt:lpstr>
      <vt:lpstr>Important information about multiplication tables check (MTC)</vt:lpstr>
      <vt:lpstr>When the check will take place</vt:lpstr>
      <vt:lpstr>How the check is carried out</vt:lpstr>
      <vt:lpstr>Specific arrangements for the check </vt:lpstr>
      <vt:lpstr>The check questions</vt:lpstr>
      <vt:lpstr>Ways to support times table knowledge </vt:lpstr>
      <vt:lpstr>How best to prepare your child for the check</vt:lpstr>
      <vt:lpstr>Date reminder   Year 4 open morning  9.00-9.30    4MB: Wednesday 18th March  4KM and 4HW: Friday 20th March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2022 Presentation for Parents, Carers &amp; Guardians</dc:title>
  <dc:creator>Hannah Searle - Work</dc:creator>
  <cp:lastModifiedBy>Harriet Wistow</cp:lastModifiedBy>
  <cp:revision>34</cp:revision>
  <dcterms:modified xsi:type="dcterms:W3CDTF">2026-01-27T09:48:59Z</dcterms:modified>
</cp:coreProperties>
</file>