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1" r:id="rId8"/>
    <p:sldId id="274" r:id="rId9"/>
    <p:sldId id="275" r:id="rId10"/>
    <p:sldId id="277" r:id="rId11"/>
    <p:sldId id="276" r:id="rId12"/>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67" d="100"/>
          <a:sy n="167" d="100"/>
        </p:scale>
        <p:origin x="1536"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7/31/2026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4120747614"/>
              </p:ext>
            </p:extLst>
          </p:nvPr>
        </p:nvGraphicFramePr>
        <p:xfrm>
          <a:off x="298297" y="1672070"/>
          <a:ext cx="5530128" cy="252748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92% of pupils in year 6 can swim 25 </a:t>
                      </a:r>
                      <a:r>
                        <a:rPr lang="en-US" sz="700" dirty="0" err="1">
                          <a:latin typeface="Calibri" panose="020F0502020204030204" pitchFamily="34" charset="0"/>
                          <a:cs typeface="Calibri" panose="020F0502020204030204" pitchFamily="34" charset="0"/>
                        </a:rPr>
                        <a:t>metres</a:t>
                      </a:r>
                      <a:r>
                        <a:rPr lang="en-US" sz="700" dirty="0">
                          <a:latin typeface="Calibri" panose="020F0502020204030204" pitchFamily="34" charset="0"/>
                          <a:cs typeface="Calibri" panose="020F0502020204030204" pitchFamily="34" charset="0"/>
                        </a:rPr>
                        <a:t>.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Pupils swam in Years 4 &amp; 5 and we assessed by swimming teachers. Additional swimming was provided by school for year 6 pupils who had not met the target by end of year 5.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to increase this data to as close to 100% as possible.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On-going discussions about modifying the lessons program to be more intense.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89% of pupils in year 6 can use a range of strokes effectively.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Data based on swimming teacher assessments made poolside.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to increase this data to as close to 100% as possible.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Greater focus on backstroke and freestyle strokes for future years.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94% of pupils in year 6 can perform safe self rescues.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Data based on swimming teacher assessments made poolside.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would like to increase this data to as close to 100% as possible.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Continue ‘</a:t>
                      </a:r>
                      <a:r>
                        <a:rPr lang="en-US" sz="700" dirty="0" err="1">
                          <a:latin typeface="Calibri" panose="020F0502020204030204" pitchFamily="34" charset="0"/>
                          <a:cs typeface="Calibri" panose="020F0502020204030204" pitchFamily="34" charset="0"/>
                        </a:rPr>
                        <a:t>dryside</a:t>
                      </a:r>
                      <a:r>
                        <a:rPr lang="en-US" sz="700" dirty="0">
                          <a:latin typeface="Calibri" panose="020F0502020204030204" pitchFamily="34" charset="0"/>
                          <a:cs typeface="Calibri" panose="020F0502020204030204" pitchFamily="34" charset="0"/>
                        </a:rPr>
                        <a:t>’ water safety and awareness lessons. Look into single additional water based safety training for all years.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913990653"/>
              </p:ext>
            </p:extLst>
          </p:nvPr>
        </p:nvGraphicFramePr>
        <p:xfrm>
          <a:off x="201820" y="631508"/>
          <a:ext cx="5530128" cy="3581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a:t>
                      </a:r>
                      <a:r>
                        <a:rPr lang="en-US" sz="700" dirty="0" err="1">
                          <a:effectLst/>
                          <a:latin typeface="Calibri" panose="020F0502020204030204" pitchFamily="34" charset="0"/>
                          <a:cs typeface="Calibri" panose="020F0502020204030204" pitchFamily="34" charset="0"/>
                        </a:rPr>
                        <a:t>prioritising</a:t>
                      </a:r>
                      <a:r>
                        <a:rPr lang="en-US" sz="700" dirty="0">
                          <a:effectLst/>
                          <a:latin typeface="Calibri" panose="020F0502020204030204" pitchFamily="34" charset="0"/>
                          <a:cs typeface="Calibri" panose="020F0502020204030204" pitchFamily="34" charset="0"/>
                        </a:rPr>
                        <a:t>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Continued focus on CPD and staff support has increased teacher confidence in skill delivery.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LSA support in all lessons has supported staff and pupils to achieve their best outcomes. This has resulted in a decrease in behavioral incidents.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Pupils ‘How I see myself’ documents reported positive views of PE and range of sporting opportunities.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Pupil attainment reflects high quality teaching. Class average data shows 94% of pupils achieving Are or above.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There are further areas that need to be improved. Some changes to the curriculum mean that additional CPD is required. Staff survey to be completed in September to measure areas of need. </a:t>
                      </a: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r>
                        <a:rPr lang="en-US" sz="700" dirty="0" err="1">
                          <a:latin typeface="Calibri" panose="020F0502020204030204" pitchFamily="34" charset="0"/>
                          <a:cs typeface="Calibri" panose="020F0502020204030204" pitchFamily="34" charset="0"/>
                        </a:rPr>
                        <a:t>Formalise</a:t>
                      </a:r>
                      <a:r>
                        <a:rPr lang="en-US" sz="700" dirty="0">
                          <a:latin typeface="Calibri" panose="020F0502020204030204" pitchFamily="34" charset="0"/>
                          <a:cs typeface="Calibri" panose="020F0502020204030204" pitchFamily="34" charset="0"/>
                        </a:rPr>
                        <a:t> ‘Pupil Voice’ measuring tool to give </a:t>
                      </a:r>
                      <a:r>
                        <a:rPr lang="en-US" sz="700" dirty="0" err="1">
                          <a:latin typeface="Calibri" panose="020F0502020204030204" pitchFamily="34" charset="0"/>
                          <a:cs typeface="Calibri" panose="020F0502020204030204" pitchFamily="34" charset="0"/>
                        </a:rPr>
                        <a:t>quantitive</a:t>
                      </a:r>
                      <a:r>
                        <a:rPr lang="en-US" sz="700" dirty="0">
                          <a:latin typeface="Calibri" panose="020F0502020204030204" pitchFamily="34" charset="0"/>
                          <a:cs typeface="Calibri" panose="020F0502020204030204" pitchFamily="34" charset="0"/>
                        </a:rPr>
                        <a:t> figure and track enjoyment. </a:t>
                      </a: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Pupil engagement in regular physical activity is monitored. The following things have been increased or reviewed: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-Regular opportunities to access extra-curricular sporting clubs (Hockey, Football, Rugby, Golf, Netball, Gymnastics).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-Varied active opportunities at break and lunchtimes (Dance, cheerleading, volleyball, football, basketball, recreational games).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-Pupils surveyed to gain an understanding of wider activity beyond the school day.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Most pupils are active for 60 minutes a day with many exceeding this number.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pupils are active for 60 minutes a day, 7 days a week.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Some pupils fall below this marker. Greater use of the </a:t>
                      </a:r>
                      <a:r>
                        <a:rPr lang="en-US" sz="700" dirty="0" err="1">
                          <a:latin typeface="Calibri" panose="020F0502020204030204" pitchFamily="34" charset="0"/>
                          <a:cs typeface="Calibri" panose="020F0502020204030204" pitchFamily="34" charset="0"/>
                        </a:rPr>
                        <a:t>Moki</a:t>
                      </a:r>
                      <a:r>
                        <a:rPr lang="en-US" sz="700" dirty="0">
                          <a:latin typeface="Calibri" panose="020F0502020204030204" pitchFamily="34" charset="0"/>
                          <a:cs typeface="Calibri" panose="020F0502020204030204" pitchFamily="34" charset="0"/>
                        </a:rPr>
                        <a:t> steps trackers and increased challenges within school to support improvement in this.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Signpost families and individuals to opportunities such as Park Run and after-school clubs as appropriate.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(2025/2026)</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662425863"/>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Increase in whole school events and growth of established events such as Mini London Marathon and Sports Day.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Celebration of sporting achievement from within and outside of school encouraging pupils to enjoy movement and be proud of their achievements.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School sports competitions are shared and celebrated in assemblies and via school emails. </a:t>
                      </a:r>
                    </a:p>
                    <a:p>
                      <a:endParaRPr lang="en-US" sz="500" dirty="0">
                        <a:latin typeface="Calibri" panose="020F0502020204030204" pitchFamily="34" charset="0"/>
                        <a:cs typeface="Calibri" panose="020F0502020204030204" pitchFamily="34" charset="0"/>
                      </a:endParaRPr>
                    </a:p>
                    <a:p>
                      <a:r>
                        <a:rPr lang="en-US" sz="500" dirty="0">
                          <a:latin typeface="Calibri" panose="020F0502020204030204" pitchFamily="34" charset="0"/>
                          <a:cs typeface="Calibri" panose="020F0502020204030204" pitchFamily="34" charset="0"/>
                        </a:rPr>
                        <a:t>Greater range of sporting opportunities at breaktimes and lunchtimes has encouraged more activity and engagement in other areas.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Continued work on Sporting Newsletter to be shared half-termly.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Greater profile to be given to activity challenges using </a:t>
                      </a:r>
                      <a:r>
                        <a:rPr lang="en-US" sz="700" dirty="0" err="1">
                          <a:latin typeface="Calibri" panose="020F0502020204030204" pitchFamily="34" charset="0"/>
                          <a:cs typeface="Calibri" panose="020F0502020204030204" pitchFamily="34" charset="0"/>
                        </a:rPr>
                        <a:t>Moki</a:t>
                      </a:r>
                      <a:r>
                        <a:rPr lang="en-US" sz="700" dirty="0">
                          <a:latin typeface="Calibri" panose="020F0502020204030204" pitchFamily="34" charset="0"/>
                          <a:cs typeface="Calibri" panose="020F0502020204030204" pitchFamily="34" charset="0"/>
                        </a:rPr>
                        <a:t> trackers.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Greater opportunities for inspiration from sporting heroes and individuals.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Continuing to offer a wider range of sporting opportunities to help individuals find their love or movement.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Extra-curricular opportunities continuing to grow: Football, Netball, Rugby, Golf, Gymnastics, Dodgeball, Dance.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Forest School has been a successful and positive experience for many this year. Increasing their love of being outside and engaging in the natural environment.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latin typeface="Calibri" panose="020F0502020204030204" pitchFamily="34" charset="0"/>
                          <a:cs typeface="Calibri" panose="020F0502020204030204" pitchFamily="34" charset="0"/>
                        </a:rPr>
                        <a:t>Residential and in-school opportunities to engage in outdoor and adventurous activities.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would like to provide even more opportunities to ‘try something new’.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Re-instate the invite only opportunities for less active individuals.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20% of pupils have taken part in an inter competition.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Working on creating our own local network to encourage higher numbers of participation and ease of access to competition.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panose="020F0502020204030204" pitchFamily="34" charset="0"/>
                          <a:cs typeface="Calibri" panose="020F0502020204030204" pitchFamily="34" charset="0"/>
                        </a:rPr>
                        <a:t>New year focus - to develop our competition provision.</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Only 50% of KS1 took part in inter (level 2) competitions. We have been focusing on this, but we need a bigger drive to ensure all pupils have this opportunity.</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(2026/2027)</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818533908"/>
              </p:ext>
            </p:extLst>
          </p:nvPr>
        </p:nvGraphicFramePr>
        <p:xfrm>
          <a:off x="315269" y="2272972"/>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At the end of year 5, 83% of pupils met this target.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Top-up swimming still required to ensure as many meet the standard as possible.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At the end of Year 5 78% of pupils could use a range of strokes effectively.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Top-up swimming still required to ensure as many meet the standard as possible.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 the end of Year 5 75% of pupils could use a range of strokes effectively.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Top-up swimming still required to ensure as many meet the standard as possible.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14931" y="21039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b="1" dirty="0">
                <a:latin typeface="Calibri" panose="020F0502020204030204" pitchFamily="34" charset="0"/>
                <a:cs typeface="Calibri" panose="020F0502020204030204" pitchFamily="34" charset="0"/>
              </a:rPr>
              <a:t>Improve the overall quality of teaching and learning</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254907845"/>
              </p:ext>
            </p:extLst>
          </p:nvPr>
        </p:nvGraphicFramePr>
        <p:xfrm>
          <a:off x="294842" y="694098"/>
          <a:ext cx="5530128" cy="35356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Focus on teacher training and monitoring to ensure teachers are confident and pupils are receiving High Quality PE.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Quality teaching will be achieved through local authority led CPD for targeted areas and bespoke CPD for individuals as needed.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Whole school monitoring will support CPD focus and support.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staff to have access to high quality, tracked planning.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Attendance at the Hampshire PE conference to maintain up to date knowledge of curriculum changes.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On-going monitoring of staff confidence in the different skill areas with intended increase.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Previous monitoring showed 75% of lessons to contain largely high quality teaching. By July 2026 we would like to see this increase to 100%.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surveys, attainment data, lesson observations and initiating pupil voice.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report high levels of confidence. New survey to be issued to quantify.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Lesson observations showed an increase in quality. Further monitoring to take place in September 2026.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Staff are confident and skilled at a level that can continue to deliver high quality lessons.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Further CPD can maintain these levels of confidence. Local schools network information can be shared via staff meeting time to continue to maintain levels of </a:t>
                      </a:r>
                      <a:r>
                        <a:rPr lang="en-US" sz="600" dirty="0" err="1">
                          <a:solidFill>
                            <a:schemeClr val="tx1"/>
                          </a:solidFill>
                          <a:latin typeface="Calibri" panose="020F0502020204030204" pitchFamily="34" charset="0"/>
                          <a:cs typeface="Calibri" panose="020F0502020204030204" pitchFamily="34" charset="0"/>
                        </a:rPr>
                        <a:t>qlauity</a:t>
                      </a:r>
                      <a:r>
                        <a:rPr lang="en-US" sz="600" dirty="0">
                          <a:solidFill>
                            <a:schemeClr val="tx1"/>
                          </a:solidFill>
                          <a:latin typeface="Calibri" panose="020F0502020204030204" pitchFamily="34" charset="0"/>
                          <a:cs typeface="Calibri" panose="020F0502020204030204" pitchFamily="34" charset="0"/>
                        </a:rPr>
                        <a: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surveys, attainment data, lesson observations and initiating pupil voice.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0" dirty="0">
                          <a:solidFill>
                            <a:schemeClr val="tx1"/>
                          </a:solidFill>
                          <a:latin typeface="Calibri" panose="020F0502020204030204" pitchFamily="34" charset="0"/>
                          <a:cs typeface="Calibri" panose="020F0502020204030204" pitchFamily="34" charset="0"/>
                        </a:rPr>
                        <a:t>£500 approx. CPD</a:t>
                      </a:r>
                    </a:p>
                    <a:p>
                      <a:pPr algn="l">
                        <a:lnSpc>
                          <a:spcPct val="100000"/>
                        </a:lnSpc>
                      </a:pPr>
                      <a:endParaRPr lang="en-US" sz="600" b="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0" dirty="0">
                          <a:solidFill>
                            <a:schemeClr val="tx1"/>
                          </a:solidFill>
                          <a:latin typeface="Calibri" panose="020F0502020204030204" pitchFamily="34" charset="0"/>
                          <a:cs typeface="Calibri" panose="020F0502020204030204" pitchFamily="34" charset="0"/>
                        </a:rPr>
                        <a:t>£600 Memberships to </a:t>
                      </a:r>
                      <a:r>
                        <a:rPr lang="en-US" sz="600" b="0" dirty="0" err="1">
                          <a:solidFill>
                            <a:schemeClr val="tx1"/>
                          </a:solidFill>
                          <a:latin typeface="Calibri" panose="020F0502020204030204" pitchFamily="34" charset="0"/>
                          <a:cs typeface="Calibri" panose="020F0502020204030204" pitchFamily="34" charset="0"/>
                        </a:rPr>
                        <a:t>AfPE</a:t>
                      </a:r>
                      <a:r>
                        <a:rPr lang="en-US" sz="600" b="0" dirty="0">
                          <a:solidFill>
                            <a:schemeClr val="tx1"/>
                          </a:solidFill>
                          <a:latin typeface="Calibri" panose="020F0502020204030204" pitchFamily="34" charset="0"/>
                          <a:cs typeface="Calibri" panose="020F0502020204030204" pitchFamily="34" charset="0"/>
                        </a:rPr>
                        <a:t> and quality planning. </a:t>
                      </a:r>
                    </a:p>
                    <a:p>
                      <a:pPr algn="l">
                        <a:lnSpc>
                          <a:spcPct val="100000"/>
                        </a:lnSpc>
                      </a:pPr>
                      <a:endParaRPr lang="en-US" sz="600" b="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0" dirty="0">
                          <a:solidFill>
                            <a:schemeClr val="tx1"/>
                          </a:solidFill>
                          <a:latin typeface="Calibri" panose="020F0502020204030204" pitchFamily="34" charset="0"/>
                          <a:cs typeface="Calibri" panose="020F0502020204030204" pitchFamily="34" charset="0"/>
                        </a:rPr>
                        <a:t>£2000 new resources</a:t>
                      </a:r>
                    </a:p>
                    <a:p>
                      <a:pPr algn="l">
                        <a:lnSpc>
                          <a:spcPct val="100000"/>
                        </a:lnSpc>
                      </a:pPr>
                      <a:endParaRPr lang="en-US" sz="600" b="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0" dirty="0">
                          <a:solidFill>
                            <a:schemeClr val="tx1"/>
                          </a:solidFill>
                          <a:latin typeface="Calibri" panose="020F0502020204030204" pitchFamily="34" charset="0"/>
                          <a:cs typeface="Calibri" panose="020F0502020204030204" pitchFamily="34" charset="0"/>
                        </a:rPr>
                        <a:t>£1000 cover for monitoring</a:t>
                      </a:r>
                    </a:p>
                    <a:p>
                      <a:pPr algn="l">
                        <a:lnSpc>
                          <a:spcPct val="100000"/>
                        </a:lnSpc>
                      </a:pPr>
                      <a:endParaRPr lang="en-US" sz="600" b="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0" dirty="0">
                          <a:solidFill>
                            <a:schemeClr val="tx1"/>
                          </a:solidFill>
                          <a:latin typeface="Calibri" panose="020F0502020204030204" pitchFamily="34" charset="0"/>
                          <a:cs typeface="Calibri" panose="020F0502020204030204" pitchFamily="34" charset="0"/>
                        </a:rPr>
                        <a:t>£400 Hampshire PE conference</a:t>
                      </a:r>
                    </a:p>
                    <a:p>
                      <a:pPr algn="l">
                        <a:lnSpc>
                          <a:spcPct val="100000"/>
                        </a:lnSpc>
                      </a:pPr>
                      <a:endParaRPr lang="en-US" sz="600" b="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0" dirty="0">
                          <a:solidFill>
                            <a:schemeClr val="tx1"/>
                          </a:solidFill>
                          <a:latin typeface="Calibri" panose="020F0502020204030204" pitchFamily="34" charset="0"/>
                          <a:cs typeface="Calibri" panose="020F0502020204030204" pitchFamily="34" charset="0"/>
                        </a:rPr>
                        <a:t>Approx. total = £4500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Increase participation in competition</a:t>
            </a: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1310650066"/>
              </p:ext>
            </p:extLst>
          </p:nvPr>
        </p:nvGraphicFramePr>
        <p:xfrm>
          <a:off x="294842" y="694098"/>
          <a:ext cx="5530128" cy="32385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Ensure all pupils have the opportunity to experience and gain enjoyment from competitive sporting opportunities.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Begin the early stages of creating a local competition network to bring competitive opportunities closer to home and make them more accessible.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Competitions lead to increase the number of teams taken to the NFSSP competitions. Aiming to take two teams to team events instead of one.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Begin discussions with local junior schools to establish and create regular links for competition.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Greater number of events to take place on Sports day giving mire children opportunities to try competition in a comfortable environment.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pupils will be able to attend due to reduced transport distances. Reduced costs as potentially no longer needing to participate in the NFSSP long term.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Greater number of children can participate in a larger number of events which should increase competitive confidence and engagement.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Planning for Sports day and other in school, competitions.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Competition calendar and register of those involved.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Beginning stages of formats and discussions with network schools.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 Autumn 2025, 28% of pupils took part in inter house competitions. This was an increase of 7% on the pervious year. Cancellations in the Spring term meant that numbers dropped by 3%, but an overall finish of 25% involvement at Inter level.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Whole school participation in preliminary heats and sports day.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Sustainable, but not increasing participation in a significant way.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Greater investment in the network model to improve these values and give more pupils opportunities.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Planning for Sports day and other in school, competitions.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Competition calendar and register of those involved.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Beginning stages of formats and discussions with network schools.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NFSSP costs = £1443</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Associated cover = £1922</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Planning and meeting time = £1500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Approximate total  =£5000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8512530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b="1" dirty="0">
                <a:latin typeface="Calibri" panose="020F0502020204030204" pitchFamily="34" charset="0"/>
                <a:cs typeface="Calibri" panose="020F0502020204030204" pitchFamily="34" charset="0"/>
              </a:rPr>
              <a:t>Provide pupils with a broader experience of PE and Sport</a:t>
            </a:r>
            <a:endParaRPr lang="en-US" sz="800" dirty="0">
              <a:latin typeface="Calibri" panose="020F0502020204030204" pitchFamily="34" charset="0"/>
              <a:cs typeface="Calibri" panose="020F0502020204030204" pitchFamily="34" charset="0"/>
            </a:endParaRP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1928850404"/>
              </p:ext>
            </p:extLst>
          </p:nvPr>
        </p:nvGraphicFramePr>
        <p:xfrm>
          <a:off x="294842" y="694098"/>
          <a:ext cx="5530128" cy="32613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raise the profile of sport and PE across the school to help support all pupils identify an activity that brings them happiness and maintains a healthy lifestyle.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Athlete visit – motivational and engaging. Demonstrates the highs and lows that all sportspeople experience and encourages them to keep going.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Varied activities available during break and lunchtimes.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Climbing wall for years 4 &amp; 6.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Introduction to new sports termly.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Pupils inspired and engaged in sport. Giving them the confidence to try something new until their find their passion for something to support a healthy lifestyle.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Range of activities taking place at break and lunchtimes.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High percentage of pupils engaged in a wide range of activities during break and lunchtimes (Football, Basketball, dance, cheer, table tennis, skipping, scoop catch, play frame). Numbers to be confirmed early September 2026.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High level of interest in the range of activities. Positive experiences shared of play and the options for being active.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Equipment will need maintaining, but most items are existing.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Athlete visits could be provided at small pupil cost if funding were to end.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be completed early September 2026.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Lunchtime/Breaktime resources = £300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0" dirty="0">
                          <a:solidFill>
                            <a:schemeClr val="tx1"/>
                          </a:solidFill>
                          <a:latin typeface="Calibri" panose="020F0502020204030204" pitchFamily="34" charset="0"/>
                          <a:cs typeface="Calibri" panose="020F0502020204030204" pitchFamily="34" charset="0"/>
                        </a:rPr>
                        <a:t>Football goals = £300 </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Climbing wall = £600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Athlete visit = £550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Activities Leader = £4000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Approx. = £6000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3308252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415498"/>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900" b="1" dirty="0">
                <a:latin typeface="Calibri" panose="020F0502020204030204" pitchFamily="34" charset="0"/>
                <a:cs typeface="Calibri" panose="020F0502020204030204" pitchFamily="34" charset="0"/>
              </a:rPr>
              <a:t>To improve awareness of water safety and swimming skills</a:t>
            </a:r>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398797918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all pupils have strong understanding and awareness of how to be safe in and near water.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all pupils who leave us have had opportunities to meet the national curriculum expectations for swimming.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Pupils in Year 5 provided with 6 week swimming lessons which includes water safety.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Additional top-up swimming provided to Year 6 pupils who have not yet met expectations.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Water safety also taught within the classroom. Lessons to be updated.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Regular water safety assemblies.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100% of pupils meeting the National Curriculum expectations for swimming.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Confident and knowledgeable pupils who can keep themselves safe in and near water.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Swimming data and monitoring.</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Swimming results have continued to be high for the three key areas (all in and around 90%).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Pupils have strong verbal understanding of the dangers in and around water. They can confidently describe what to do in a range of dangerous water situations.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Swimming will remain on the swimming curriculum.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Water safety lessons are established and on-going.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Assemblies provided by local charities and staff.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swimming attainment data.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to be completed early September 2026.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Top-up swimming costs = £1000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0" dirty="0">
                          <a:solidFill>
                            <a:schemeClr val="tx1"/>
                          </a:solidFill>
                          <a:latin typeface="Calibri" panose="020F0502020204030204" pitchFamily="34" charset="0"/>
                          <a:cs typeface="Calibri" panose="020F0502020204030204" pitchFamily="34" charset="0"/>
                        </a:rPr>
                        <a:t>Planning and delivery time for water safety = £500</a:t>
                      </a:r>
                    </a:p>
                    <a:p>
                      <a:pPr algn="l">
                        <a:lnSpc>
                          <a:spcPct val="100000"/>
                        </a:lnSpc>
                      </a:pPr>
                      <a:endParaRPr lang="en-US" sz="600" b="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0" dirty="0">
                          <a:solidFill>
                            <a:schemeClr val="tx1"/>
                          </a:solidFill>
                          <a:latin typeface="Calibri" panose="020F0502020204030204" pitchFamily="34" charset="0"/>
                          <a:cs typeface="Calibri" panose="020F0502020204030204" pitchFamily="34" charset="0"/>
                        </a:rPr>
                        <a:t>Approx. total = £1500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2673311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313</TotalTime>
  <Words>3176</Words>
  <Application>Microsoft Office PowerPoint</Application>
  <PresentationFormat>Custom</PresentationFormat>
  <Paragraphs>399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Tara Woodward</cp:lastModifiedBy>
  <cp:revision>35</cp:revision>
  <dcterms:created xsi:type="dcterms:W3CDTF">2025-10-08T18:09:30Z</dcterms:created>
  <dcterms:modified xsi:type="dcterms:W3CDTF">2026-07-31T11:44:00Z</dcterms:modified>
</cp:coreProperties>
</file>