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5"/>
  </p:notesMasterIdLst>
  <p:sldIdLst>
    <p:sldId id="256" r:id="rId2"/>
    <p:sldId id="257" r:id="rId3"/>
    <p:sldId id="258" r:id="rId4"/>
    <p:sldId id="260" r:id="rId5"/>
    <p:sldId id="259" r:id="rId6"/>
    <p:sldId id="261" r:id="rId7"/>
    <p:sldId id="262" r:id="rId8"/>
    <p:sldId id="263" r:id="rId9"/>
    <p:sldId id="264" r:id="rId10"/>
    <p:sldId id="265" r:id="rId11"/>
    <p:sldId id="266" r:id="rId12"/>
    <p:sldId id="286" r:id="rId13"/>
    <p:sldId id="267" r:id="rId14"/>
    <p:sldId id="268" r:id="rId15"/>
    <p:sldId id="269" r:id="rId16"/>
    <p:sldId id="283" r:id="rId17"/>
    <p:sldId id="270" r:id="rId18"/>
    <p:sldId id="271" r:id="rId19"/>
    <p:sldId id="272" r:id="rId20"/>
    <p:sldId id="273" r:id="rId21"/>
    <p:sldId id="274" r:id="rId22"/>
    <p:sldId id="275" r:id="rId23"/>
    <p:sldId id="276" r:id="rId24"/>
    <p:sldId id="277" r:id="rId25"/>
    <p:sldId id="278" r:id="rId26"/>
    <p:sldId id="287" r:id="rId27"/>
    <p:sldId id="279" r:id="rId28"/>
    <p:sldId id="288" r:id="rId29"/>
    <p:sldId id="280" r:id="rId30"/>
    <p:sldId id="289" r:id="rId31"/>
    <p:sldId id="284" r:id="rId32"/>
    <p:sldId id="285" r:id="rId33"/>
    <p:sldId id="282" r:id="rId34"/>
  </p:sldIdLst>
  <p:sldSz cx="12192000" cy="6858000"/>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000" autoAdjust="0"/>
    <p:restoredTop sz="90013" autoAdjust="0"/>
  </p:normalViewPr>
  <p:slideViewPr>
    <p:cSldViewPr snapToGrid="0">
      <p:cViewPr varScale="1">
        <p:scale>
          <a:sx n="77" d="100"/>
          <a:sy n="77" d="100"/>
        </p:scale>
        <p:origin x="912" y="5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6400" cy="4968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49688" y="0"/>
            <a:ext cx="2946400" cy="496888"/>
          </a:xfrm>
          <a:prstGeom prst="rect">
            <a:avLst/>
          </a:prstGeom>
        </p:spPr>
        <p:txBody>
          <a:bodyPr vert="horz" lIns="91440" tIns="45720" rIns="91440" bIns="45720" rtlCol="0"/>
          <a:lstStyle>
            <a:lvl1pPr algn="r">
              <a:defRPr sz="1200"/>
            </a:lvl1pPr>
          </a:lstStyle>
          <a:p>
            <a:fld id="{51DE932D-5020-4383-8B0D-72C7AA0A3165}" type="datetimeFigureOut">
              <a:rPr lang="en-GB" smtClean="0"/>
              <a:t>12/01/2026</a:t>
            </a:fld>
            <a:endParaRPr lang="en-GB"/>
          </a:p>
        </p:txBody>
      </p:sp>
      <p:sp>
        <p:nvSpPr>
          <p:cNvPr id="4" name="Slide Image Placeholder 3"/>
          <p:cNvSpPr>
            <a:spLocks noGrp="1" noRot="1" noChangeAspect="1"/>
          </p:cNvSpPr>
          <p:nvPr>
            <p:ph type="sldImg" idx="2"/>
          </p:nvPr>
        </p:nvSpPr>
        <p:spPr>
          <a:xfrm>
            <a:off x="422275" y="1241425"/>
            <a:ext cx="5953125" cy="3349625"/>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450" y="4776788"/>
            <a:ext cx="5438775" cy="3908425"/>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29750"/>
            <a:ext cx="2946400" cy="496888"/>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49688" y="9429750"/>
            <a:ext cx="2946400" cy="496888"/>
          </a:xfrm>
          <a:prstGeom prst="rect">
            <a:avLst/>
          </a:prstGeom>
        </p:spPr>
        <p:txBody>
          <a:bodyPr vert="horz" lIns="91440" tIns="45720" rIns="91440" bIns="45720" rtlCol="0" anchor="b"/>
          <a:lstStyle>
            <a:lvl1pPr algn="r">
              <a:defRPr sz="1200"/>
            </a:lvl1pPr>
          </a:lstStyle>
          <a:p>
            <a:fld id="{2C61BFED-801A-42A7-95AE-0BF77E962594}" type="slidenum">
              <a:rPr lang="en-GB" smtClean="0"/>
              <a:t>‹#›</a:t>
            </a:fld>
            <a:endParaRPr lang="en-GB"/>
          </a:p>
        </p:txBody>
      </p:sp>
    </p:spTree>
    <p:extLst>
      <p:ext uri="{BB962C8B-B14F-4D97-AF65-F5344CB8AC3E}">
        <p14:creationId xmlns:p14="http://schemas.microsoft.com/office/powerpoint/2010/main" val="396113622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NW</a:t>
            </a:r>
          </a:p>
        </p:txBody>
      </p:sp>
      <p:sp>
        <p:nvSpPr>
          <p:cNvPr id="4" name="Slide Number Placeholder 3"/>
          <p:cNvSpPr>
            <a:spLocks noGrp="1"/>
          </p:cNvSpPr>
          <p:nvPr>
            <p:ph type="sldNum" sz="quarter" idx="5"/>
          </p:nvPr>
        </p:nvSpPr>
        <p:spPr/>
        <p:txBody>
          <a:bodyPr/>
          <a:lstStyle/>
          <a:p>
            <a:fld id="{2C61BFED-801A-42A7-95AE-0BF77E962594}" type="slidenum">
              <a:rPr lang="en-GB" smtClean="0"/>
              <a:t>2</a:t>
            </a:fld>
            <a:endParaRPr lang="en-GB"/>
          </a:p>
        </p:txBody>
      </p:sp>
    </p:spTree>
    <p:extLst>
      <p:ext uri="{BB962C8B-B14F-4D97-AF65-F5344CB8AC3E}">
        <p14:creationId xmlns:p14="http://schemas.microsoft.com/office/powerpoint/2010/main" val="196547783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NW</a:t>
            </a:r>
          </a:p>
        </p:txBody>
      </p:sp>
      <p:sp>
        <p:nvSpPr>
          <p:cNvPr id="4" name="Slide Number Placeholder 3"/>
          <p:cNvSpPr>
            <a:spLocks noGrp="1"/>
          </p:cNvSpPr>
          <p:nvPr>
            <p:ph type="sldNum" sz="quarter" idx="5"/>
          </p:nvPr>
        </p:nvSpPr>
        <p:spPr/>
        <p:txBody>
          <a:bodyPr/>
          <a:lstStyle/>
          <a:p>
            <a:fld id="{2C61BFED-801A-42A7-95AE-0BF77E962594}" type="slidenum">
              <a:rPr lang="en-GB" smtClean="0"/>
              <a:t>3</a:t>
            </a:fld>
            <a:endParaRPr lang="en-GB"/>
          </a:p>
        </p:txBody>
      </p:sp>
    </p:spTree>
    <p:extLst>
      <p:ext uri="{BB962C8B-B14F-4D97-AF65-F5344CB8AC3E}">
        <p14:creationId xmlns:p14="http://schemas.microsoft.com/office/powerpoint/2010/main" val="292403895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AM</a:t>
            </a:r>
          </a:p>
        </p:txBody>
      </p:sp>
      <p:sp>
        <p:nvSpPr>
          <p:cNvPr id="4" name="Slide Number Placeholder 3"/>
          <p:cNvSpPr>
            <a:spLocks noGrp="1"/>
          </p:cNvSpPr>
          <p:nvPr>
            <p:ph type="sldNum" sz="quarter" idx="5"/>
          </p:nvPr>
        </p:nvSpPr>
        <p:spPr/>
        <p:txBody>
          <a:bodyPr/>
          <a:lstStyle/>
          <a:p>
            <a:fld id="{2C61BFED-801A-42A7-95AE-0BF77E962594}" type="slidenum">
              <a:rPr lang="en-GB" smtClean="0"/>
              <a:t>11</a:t>
            </a:fld>
            <a:endParaRPr lang="en-GB"/>
          </a:p>
        </p:txBody>
      </p:sp>
    </p:spTree>
    <p:extLst>
      <p:ext uri="{BB962C8B-B14F-4D97-AF65-F5344CB8AC3E}">
        <p14:creationId xmlns:p14="http://schemas.microsoft.com/office/powerpoint/2010/main" val="76134652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LD</a:t>
            </a:r>
          </a:p>
        </p:txBody>
      </p:sp>
      <p:sp>
        <p:nvSpPr>
          <p:cNvPr id="4" name="Slide Number Placeholder 3"/>
          <p:cNvSpPr>
            <a:spLocks noGrp="1"/>
          </p:cNvSpPr>
          <p:nvPr>
            <p:ph type="sldNum" sz="quarter" idx="5"/>
          </p:nvPr>
        </p:nvSpPr>
        <p:spPr/>
        <p:txBody>
          <a:bodyPr/>
          <a:lstStyle/>
          <a:p>
            <a:fld id="{2C61BFED-801A-42A7-95AE-0BF77E962594}" type="slidenum">
              <a:rPr lang="en-GB" smtClean="0"/>
              <a:t>18</a:t>
            </a:fld>
            <a:endParaRPr lang="en-GB"/>
          </a:p>
        </p:txBody>
      </p:sp>
    </p:spTree>
    <p:extLst>
      <p:ext uri="{BB962C8B-B14F-4D97-AF65-F5344CB8AC3E}">
        <p14:creationId xmlns:p14="http://schemas.microsoft.com/office/powerpoint/2010/main" val="182061566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2C61BFED-801A-42A7-95AE-0BF77E962594}" type="slidenum">
              <a:rPr lang="en-GB" smtClean="0"/>
              <a:t>20</a:t>
            </a:fld>
            <a:endParaRPr lang="en-GB"/>
          </a:p>
        </p:txBody>
      </p:sp>
    </p:spTree>
    <p:extLst>
      <p:ext uri="{BB962C8B-B14F-4D97-AF65-F5344CB8AC3E}">
        <p14:creationId xmlns:p14="http://schemas.microsoft.com/office/powerpoint/2010/main" val="92118349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SM</a:t>
            </a:r>
          </a:p>
        </p:txBody>
      </p:sp>
      <p:sp>
        <p:nvSpPr>
          <p:cNvPr id="4" name="Slide Number Placeholder 3"/>
          <p:cNvSpPr>
            <a:spLocks noGrp="1"/>
          </p:cNvSpPr>
          <p:nvPr>
            <p:ph type="sldNum" sz="quarter" idx="5"/>
          </p:nvPr>
        </p:nvSpPr>
        <p:spPr/>
        <p:txBody>
          <a:bodyPr/>
          <a:lstStyle/>
          <a:p>
            <a:fld id="{2C61BFED-801A-42A7-95AE-0BF77E962594}" type="slidenum">
              <a:rPr lang="en-GB" smtClean="0"/>
              <a:t>24</a:t>
            </a:fld>
            <a:endParaRPr lang="en-GB"/>
          </a:p>
        </p:txBody>
      </p:sp>
    </p:spTree>
    <p:extLst>
      <p:ext uri="{BB962C8B-B14F-4D97-AF65-F5344CB8AC3E}">
        <p14:creationId xmlns:p14="http://schemas.microsoft.com/office/powerpoint/2010/main" val="29586727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AM</a:t>
            </a:r>
          </a:p>
        </p:txBody>
      </p:sp>
      <p:sp>
        <p:nvSpPr>
          <p:cNvPr id="4" name="Slide Number Placeholder 3"/>
          <p:cNvSpPr>
            <a:spLocks noGrp="1"/>
          </p:cNvSpPr>
          <p:nvPr>
            <p:ph type="sldNum" sz="quarter" idx="5"/>
          </p:nvPr>
        </p:nvSpPr>
        <p:spPr/>
        <p:txBody>
          <a:bodyPr/>
          <a:lstStyle/>
          <a:p>
            <a:fld id="{2C61BFED-801A-42A7-95AE-0BF77E962594}" type="slidenum">
              <a:rPr lang="en-GB" smtClean="0"/>
              <a:t>25</a:t>
            </a:fld>
            <a:endParaRPr lang="en-GB"/>
          </a:p>
        </p:txBody>
      </p:sp>
    </p:spTree>
    <p:extLst>
      <p:ext uri="{BB962C8B-B14F-4D97-AF65-F5344CB8AC3E}">
        <p14:creationId xmlns:p14="http://schemas.microsoft.com/office/powerpoint/2010/main" val="293908089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NW</a:t>
            </a:r>
          </a:p>
        </p:txBody>
      </p:sp>
      <p:sp>
        <p:nvSpPr>
          <p:cNvPr id="4" name="Slide Number Placeholder 3"/>
          <p:cNvSpPr>
            <a:spLocks noGrp="1"/>
          </p:cNvSpPr>
          <p:nvPr>
            <p:ph type="sldNum" sz="quarter" idx="5"/>
          </p:nvPr>
        </p:nvSpPr>
        <p:spPr/>
        <p:txBody>
          <a:bodyPr/>
          <a:lstStyle/>
          <a:p>
            <a:fld id="{2C61BFED-801A-42A7-95AE-0BF77E962594}" type="slidenum">
              <a:rPr lang="en-GB" smtClean="0"/>
              <a:t>31</a:t>
            </a:fld>
            <a:endParaRPr lang="en-GB"/>
          </a:p>
        </p:txBody>
      </p:sp>
    </p:spTree>
    <p:extLst>
      <p:ext uri="{BB962C8B-B14F-4D97-AF65-F5344CB8AC3E}">
        <p14:creationId xmlns:p14="http://schemas.microsoft.com/office/powerpoint/2010/main" val="274974838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7A0D3495-D3BB-48FD-A92D-4FE78C377518}" type="datetimeFigureOut">
              <a:rPr lang="en-GB" smtClean="0"/>
              <a:t>12/01/2026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CB9EDCE-7413-47F7-B097-54CE0D832856}" type="slidenum">
              <a:rPr lang="en-GB" smtClean="0"/>
              <a:t>‹#›</a:t>
            </a:fld>
            <a:endParaRPr lang="en-GB"/>
          </a:p>
        </p:txBody>
      </p:sp>
    </p:spTree>
    <p:extLst>
      <p:ext uri="{BB962C8B-B14F-4D97-AF65-F5344CB8AC3E}">
        <p14:creationId xmlns:p14="http://schemas.microsoft.com/office/powerpoint/2010/main" val="46010875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7A0D3495-D3BB-48FD-A92D-4FE78C377518}" type="datetimeFigureOut">
              <a:rPr lang="en-GB" smtClean="0"/>
              <a:t>12/01/2026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CB9EDCE-7413-47F7-B097-54CE0D832856}" type="slidenum">
              <a:rPr lang="en-GB" smtClean="0"/>
              <a:t>‹#›</a:t>
            </a:fld>
            <a:endParaRPr lang="en-GB"/>
          </a:p>
        </p:txBody>
      </p:sp>
    </p:spTree>
    <p:extLst>
      <p:ext uri="{BB962C8B-B14F-4D97-AF65-F5344CB8AC3E}">
        <p14:creationId xmlns:p14="http://schemas.microsoft.com/office/powerpoint/2010/main" val="50827414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0D3495-D3BB-48FD-A92D-4FE78C377518}" type="datetimeFigureOut">
              <a:rPr lang="en-GB" smtClean="0"/>
              <a:t>12/01/2026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CB9EDCE-7413-47F7-B097-54CE0D832856}" type="slidenum">
              <a:rPr lang="en-GB" smtClean="0"/>
              <a:t>‹#›</a:t>
            </a:fld>
            <a:endParaRPr lang="en-GB"/>
          </a:p>
        </p:txBody>
      </p:sp>
    </p:spTree>
    <p:extLst>
      <p:ext uri="{BB962C8B-B14F-4D97-AF65-F5344CB8AC3E}">
        <p14:creationId xmlns:p14="http://schemas.microsoft.com/office/powerpoint/2010/main" val="388225810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7A0D3495-D3BB-48FD-A92D-4FE78C377518}" type="datetimeFigureOut">
              <a:rPr lang="en-GB" smtClean="0"/>
              <a:t>12/01/2026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CB9EDCE-7413-47F7-B097-54CE0D832856}" type="slidenum">
              <a:rPr lang="en-GB" smtClean="0"/>
              <a:t>‹#›</a:t>
            </a:fld>
            <a:endParaRPr lang="en-GB"/>
          </a:p>
        </p:txBody>
      </p:sp>
    </p:spTree>
    <p:extLst>
      <p:ext uri="{BB962C8B-B14F-4D97-AF65-F5344CB8AC3E}">
        <p14:creationId xmlns:p14="http://schemas.microsoft.com/office/powerpoint/2010/main" val="353677472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7A0D3495-D3BB-48FD-A92D-4FE78C377518}" type="datetimeFigureOut">
              <a:rPr lang="en-GB" smtClean="0"/>
              <a:t>12/01/2026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BCB9EDCE-7413-47F7-B097-54CE0D832856}" type="slidenum">
              <a:rPr lang="en-GB" smtClean="0"/>
              <a:t>‹#›</a:t>
            </a:fld>
            <a:endParaRPr lang="en-GB"/>
          </a:p>
        </p:txBody>
      </p:sp>
    </p:spTree>
    <p:extLst>
      <p:ext uri="{BB962C8B-B14F-4D97-AF65-F5344CB8AC3E}">
        <p14:creationId xmlns:p14="http://schemas.microsoft.com/office/powerpoint/2010/main" val="204190956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7A0D3495-D3BB-48FD-A92D-4FE78C377518}" type="datetimeFigureOut">
              <a:rPr lang="en-GB" smtClean="0"/>
              <a:t>12/01/2026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BCB9EDCE-7413-47F7-B097-54CE0D832856}" type="slidenum">
              <a:rPr lang="en-GB" smtClean="0"/>
              <a:t>‹#›</a:t>
            </a:fld>
            <a:endParaRPr lang="en-GB"/>
          </a:p>
        </p:txBody>
      </p:sp>
    </p:spTree>
    <p:extLst>
      <p:ext uri="{BB962C8B-B14F-4D97-AF65-F5344CB8AC3E}">
        <p14:creationId xmlns:p14="http://schemas.microsoft.com/office/powerpoint/2010/main" val="342793205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0D3495-D3BB-48FD-A92D-4FE78C377518}" type="datetimeFigureOut">
              <a:rPr lang="en-GB" smtClean="0"/>
              <a:t>12/01/2026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BCB9EDCE-7413-47F7-B097-54CE0D832856}" type="slidenum">
              <a:rPr lang="en-GB" smtClean="0"/>
              <a:t>‹#›</a:t>
            </a:fld>
            <a:endParaRPr lang="en-GB"/>
          </a:p>
        </p:txBody>
      </p:sp>
    </p:spTree>
    <p:extLst>
      <p:ext uri="{BB962C8B-B14F-4D97-AF65-F5344CB8AC3E}">
        <p14:creationId xmlns:p14="http://schemas.microsoft.com/office/powerpoint/2010/main" val="140244565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0D3495-D3BB-48FD-A92D-4FE78C377518}" type="datetimeFigureOut">
              <a:rPr lang="en-GB" smtClean="0"/>
              <a:t>12/01/2026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CB9EDCE-7413-47F7-B097-54CE0D832856}" type="slidenum">
              <a:rPr lang="en-GB" smtClean="0"/>
              <a:t>‹#›</a:t>
            </a:fld>
            <a:endParaRPr lang="en-GB"/>
          </a:p>
        </p:txBody>
      </p:sp>
    </p:spTree>
    <p:extLst>
      <p:ext uri="{BB962C8B-B14F-4D97-AF65-F5344CB8AC3E}">
        <p14:creationId xmlns:p14="http://schemas.microsoft.com/office/powerpoint/2010/main" val="105351909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0D3495-D3BB-48FD-A92D-4FE78C377518}" type="datetimeFigureOut">
              <a:rPr lang="en-GB" smtClean="0"/>
              <a:t>12/01/2026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CB9EDCE-7413-47F7-B097-54CE0D832856}" type="slidenum">
              <a:rPr lang="en-GB" smtClean="0"/>
              <a:t>‹#›</a:t>
            </a:fld>
            <a:endParaRPr lang="en-GB"/>
          </a:p>
        </p:txBody>
      </p:sp>
    </p:spTree>
    <p:extLst>
      <p:ext uri="{BB962C8B-B14F-4D97-AF65-F5344CB8AC3E}">
        <p14:creationId xmlns:p14="http://schemas.microsoft.com/office/powerpoint/2010/main" val="220657050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7A0D3495-D3BB-48FD-A92D-4FE78C377518}" type="datetimeFigureOut">
              <a:rPr lang="en-GB" smtClean="0"/>
              <a:t>12/01/2026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CB9EDCE-7413-47F7-B097-54CE0D832856}" type="slidenum">
              <a:rPr lang="en-GB" smtClean="0"/>
              <a:t>‹#›</a:t>
            </a:fld>
            <a:endParaRPr lang="en-GB"/>
          </a:p>
        </p:txBody>
      </p:sp>
    </p:spTree>
    <p:extLst>
      <p:ext uri="{BB962C8B-B14F-4D97-AF65-F5344CB8AC3E}">
        <p14:creationId xmlns:p14="http://schemas.microsoft.com/office/powerpoint/2010/main" val="391922609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7A0D3495-D3BB-48FD-A92D-4FE78C377518}" type="datetimeFigureOut">
              <a:rPr lang="en-GB" smtClean="0"/>
              <a:t>12/01/2026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CB9EDCE-7413-47F7-B097-54CE0D832856}" type="slidenum">
              <a:rPr lang="en-GB" smtClean="0"/>
              <a:t>‹#›</a:t>
            </a:fld>
            <a:endParaRPr lang="en-GB"/>
          </a:p>
        </p:txBody>
      </p:sp>
    </p:spTree>
    <p:extLst>
      <p:ext uri="{BB962C8B-B14F-4D97-AF65-F5344CB8AC3E}">
        <p14:creationId xmlns:p14="http://schemas.microsoft.com/office/powerpoint/2010/main" val="252161453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0D3495-D3BB-48FD-A92D-4FE78C377518}" type="datetimeFigureOut">
              <a:rPr lang="en-GB" smtClean="0"/>
              <a:t>12/01/2026</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CB9EDCE-7413-47F7-B097-54CE0D832856}" type="slidenum">
              <a:rPr lang="en-GB" smtClean="0"/>
              <a:t>‹#›</a:t>
            </a:fld>
            <a:endParaRPr lang="en-GB"/>
          </a:p>
        </p:txBody>
      </p:sp>
    </p:spTree>
    <p:extLst>
      <p:ext uri="{BB962C8B-B14F-4D97-AF65-F5344CB8AC3E}">
        <p14:creationId xmlns:p14="http://schemas.microsoft.com/office/powerpoint/2010/main" val="360982327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7.xml"/><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7.xml"/><Relationship Id="rId5" Type="http://schemas.openxmlformats.org/officeDocument/2006/relationships/image" Target="../media/image7.png"/><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7.xml"/><Relationship Id="rId5" Type="http://schemas.openxmlformats.org/officeDocument/2006/relationships/image" Target="../media/image13.png"/><Relationship Id="rId4" Type="http://schemas.openxmlformats.org/officeDocument/2006/relationships/image" Target="../media/image12.png"/></Relationships>
</file>

<file path=ppt/slides/_rels/slide7.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7.xml"/><Relationship Id="rId5" Type="http://schemas.openxmlformats.org/officeDocument/2006/relationships/image" Target="../media/image17.png"/><Relationship Id="rId4" Type="http://schemas.openxmlformats.org/officeDocument/2006/relationships/image" Target="../media/image16.png"/></Relationships>
</file>

<file path=ppt/slides/_rels/slide8.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7.xml"/><Relationship Id="rId5" Type="http://schemas.openxmlformats.org/officeDocument/2006/relationships/image" Target="../media/image21.png"/><Relationship Id="rId4" Type="http://schemas.openxmlformats.org/officeDocument/2006/relationships/image" Target="../media/image20.png"/></Relationships>
</file>

<file path=ppt/slides/_rels/slide9.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5.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7.png"/><Relationship Id="rId1" Type="http://schemas.openxmlformats.org/officeDocument/2006/relationships/slideLayout" Target="../slideLayouts/slideLayout7.xml"/><Relationship Id="rId5" Type="http://schemas.openxmlformats.org/officeDocument/2006/relationships/image" Target="../media/image30.png"/><Relationship Id="rId4" Type="http://schemas.openxmlformats.org/officeDocument/2006/relationships/image" Target="../media/image29.png"/></Relationships>
</file>

<file path=ppt/slides/_rels/slide14.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31.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33.png"/><Relationship Id="rId1" Type="http://schemas.openxmlformats.org/officeDocument/2006/relationships/slideLayout" Target="../slideLayouts/slideLayout7.xml"/><Relationship Id="rId5" Type="http://schemas.openxmlformats.org/officeDocument/2006/relationships/image" Target="../media/image36.png"/><Relationship Id="rId4" Type="http://schemas.openxmlformats.org/officeDocument/2006/relationships/image" Target="../media/image35.png"/></Relationships>
</file>

<file path=ppt/slides/_rels/slide16.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37.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8" Type="http://schemas.openxmlformats.org/officeDocument/2006/relationships/image" Target="../media/image44.png"/><Relationship Id="rId3" Type="http://schemas.openxmlformats.org/officeDocument/2006/relationships/image" Target="../media/image39.png"/><Relationship Id="rId7" Type="http://schemas.openxmlformats.org/officeDocument/2006/relationships/image" Target="../media/image43.png"/><Relationship Id="rId2" Type="http://schemas.openxmlformats.org/officeDocument/2006/relationships/notesSlide" Target="../notesSlides/notesSlide4.xml"/><Relationship Id="rId1" Type="http://schemas.openxmlformats.org/officeDocument/2006/relationships/slideLayout" Target="../slideLayouts/slideLayout7.xml"/><Relationship Id="rId6" Type="http://schemas.openxmlformats.org/officeDocument/2006/relationships/image" Target="../media/image42.png"/><Relationship Id="rId5" Type="http://schemas.openxmlformats.org/officeDocument/2006/relationships/image" Target="../media/image41.png"/><Relationship Id="rId4" Type="http://schemas.openxmlformats.org/officeDocument/2006/relationships/image" Target="../media/image40.png"/><Relationship Id="rId9" Type="http://schemas.openxmlformats.org/officeDocument/2006/relationships/image" Target="../media/image45.png"/></Relationships>
</file>

<file path=ppt/slides/_rels/slide19.xml.rels><?xml version="1.0" encoding="UTF-8" standalone="yes"?>
<Relationships xmlns="http://schemas.openxmlformats.org/package/2006/relationships"><Relationship Id="rId8" Type="http://schemas.openxmlformats.org/officeDocument/2006/relationships/image" Target="../media/image52.png"/><Relationship Id="rId3" Type="http://schemas.openxmlformats.org/officeDocument/2006/relationships/image" Target="../media/image47.png"/><Relationship Id="rId7" Type="http://schemas.openxmlformats.org/officeDocument/2006/relationships/image" Target="../media/image51.png"/><Relationship Id="rId2" Type="http://schemas.openxmlformats.org/officeDocument/2006/relationships/image" Target="../media/image46.png"/><Relationship Id="rId1" Type="http://schemas.openxmlformats.org/officeDocument/2006/relationships/slideLayout" Target="../slideLayouts/slideLayout7.xml"/><Relationship Id="rId6" Type="http://schemas.openxmlformats.org/officeDocument/2006/relationships/image" Target="../media/image50.png"/><Relationship Id="rId11" Type="http://schemas.openxmlformats.org/officeDocument/2006/relationships/image" Target="../media/image55.png"/><Relationship Id="rId5" Type="http://schemas.openxmlformats.org/officeDocument/2006/relationships/image" Target="../media/image49.png"/><Relationship Id="rId10" Type="http://schemas.openxmlformats.org/officeDocument/2006/relationships/image" Target="../media/image54.png"/><Relationship Id="rId4" Type="http://schemas.openxmlformats.org/officeDocument/2006/relationships/image" Target="../media/image48.png"/><Relationship Id="rId9" Type="http://schemas.openxmlformats.org/officeDocument/2006/relationships/image" Target="../media/image53.png"/></Relationships>
</file>

<file path=ppt/slides/_rels/slide20.xml.rels><?xml version="1.0" encoding="UTF-8" standalone="yes"?>
<Relationships xmlns="http://schemas.openxmlformats.org/package/2006/relationships"><Relationship Id="rId3" Type="http://schemas.openxmlformats.org/officeDocument/2006/relationships/image" Target="../media/image56.png"/><Relationship Id="rId2" Type="http://schemas.openxmlformats.org/officeDocument/2006/relationships/notesSlide" Target="../notesSlides/notesSlide5.xml"/><Relationship Id="rId1" Type="http://schemas.openxmlformats.org/officeDocument/2006/relationships/slideLayout" Target="../slideLayouts/slideLayout7.xml"/><Relationship Id="rId4" Type="http://schemas.openxmlformats.org/officeDocument/2006/relationships/image" Target="../media/image57.png"/></Relationships>
</file>

<file path=ppt/slides/_rels/slide21.xml.rels><?xml version="1.0" encoding="UTF-8" standalone="yes"?>
<Relationships xmlns="http://schemas.openxmlformats.org/package/2006/relationships"><Relationship Id="rId2" Type="http://schemas.openxmlformats.org/officeDocument/2006/relationships/image" Target="../media/image58.pn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60.png"/><Relationship Id="rId2" Type="http://schemas.openxmlformats.org/officeDocument/2006/relationships/image" Target="../media/image59.pn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61.pn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62.png"/><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64.png"/><Relationship Id="rId2" Type="http://schemas.openxmlformats.org/officeDocument/2006/relationships/image" Target="../media/image63.png"/><Relationship Id="rId1" Type="http://schemas.openxmlformats.org/officeDocument/2006/relationships/slideLayout" Target="../slideLayouts/slideLayout7.xml"/><Relationship Id="rId4" Type="http://schemas.openxmlformats.org/officeDocument/2006/relationships/image" Target="../media/image65.png"/></Relationships>
</file>

<file path=ppt/slides/_rels/slide27.xml.rels><?xml version="1.0" encoding="UTF-8" standalone="yes"?>
<Relationships xmlns="http://schemas.openxmlformats.org/package/2006/relationships"><Relationship Id="rId2" Type="http://schemas.openxmlformats.org/officeDocument/2006/relationships/image" Target="../media/image66.pn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68.png"/><Relationship Id="rId2" Type="http://schemas.openxmlformats.org/officeDocument/2006/relationships/image" Target="../media/image67.png"/><Relationship Id="rId1" Type="http://schemas.openxmlformats.org/officeDocument/2006/relationships/slideLayout" Target="../slideLayouts/slideLayout7.xml"/><Relationship Id="rId5" Type="http://schemas.openxmlformats.org/officeDocument/2006/relationships/image" Target="../media/image70.png"/><Relationship Id="rId4" Type="http://schemas.openxmlformats.org/officeDocument/2006/relationships/image" Target="../media/image69.png"/></Relationships>
</file>

<file path=ppt/slides/_rels/slide29.xml.rels><?xml version="1.0" encoding="UTF-8" standalone="yes"?>
<Relationships xmlns="http://schemas.openxmlformats.org/package/2006/relationships"><Relationship Id="rId2" Type="http://schemas.openxmlformats.org/officeDocument/2006/relationships/image" Target="../media/image71.pn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73.png"/><Relationship Id="rId2" Type="http://schemas.openxmlformats.org/officeDocument/2006/relationships/image" Target="../media/image72.png"/><Relationship Id="rId1" Type="http://schemas.openxmlformats.org/officeDocument/2006/relationships/slideLayout" Target="../slideLayouts/slideLayout7.xml"/><Relationship Id="rId4" Type="http://schemas.openxmlformats.org/officeDocument/2006/relationships/image" Target="../media/image74.png"/></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1928033399"/>
              </p:ext>
            </p:extLst>
          </p:nvPr>
        </p:nvGraphicFramePr>
        <p:xfrm>
          <a:off x="796344" y="1630017"/>
          <a:ext cx="10515600" cy="2651393"/>
        </p:xfrm>
        <a:graphic>
          <a:graphicData uri="http://schemas.openxmlformats.org/drawingml/2006/table">
            <a:tbl>
              <a:tblPr/>
              <a:tblGrid>
                <a:gridCol w="10515600">
                  <a:extLst>
                    <a:ext uri="{9D8B030D-6E8A-4147-A177-3AD203B41FA5}">
                      <a16:colId xmlns:a16="http://schemas.microsoft.com/office/drawing/2014/main" val="20000"/>
                    </a:ext>
                  </a:extLst>
                </a:gridCol>
              </a:tblGrid>
              <a:tr h="2651393">
                <a:tc>
                  <a:txBody>
                    <a:bodyPr/>
                    <a:lstStyle/>
                    <a:p>
                      <a:pPr algn="ctr"/>
                      <a:r>
                        <a:rPr lang="en-GB" sz="7200" dirty="0">
                          <a:solidFill>
                            <a:srgbClr val="000000"/>
                          </a:solidFill>
                          <a:effectLst/>
                          <a:latin typeface="HfW cursive" panose="00000500000000000000" pitchFamily="2" charset="0"/>
                        </a:rPr>
                        <a:t>Year 6 SATs meeting- February 2026</a:t>
                      </a:r>
                      <a:endParaRPr lang="en-GB" dirty="0">
                        <a:effectLst/>
                      </a:endParaRPr>
                    </a:p>
                  </a:txBody>
                  <a:tcPr anchor="ctr">
                    <a:lnL>
                      <a:noFill/>
                    </a:lnL>
                    <a:lnR>
                      <a:noFill/>
                    </a:lnR>
                    <a:lnT>
                      <a:noFill/>
                    </a:lnT>
                    <a:lnB>
                      <a:noFill/>
                    </a:lnB>
                  </a:tcPr>
                </a:tc>
                <a:extLst>
                  <a:ext uri="{0D108BD9-81ED-4DB2-BD59-A6C34878D82A}">
                    <a16:rowId xmlns:a16="http://schemas.microsoft.com/office/drawing/2014/main" val="10000"/>
                  </a:ext>
                </a:extLst>
              </a:tr>
            </a:tbl>
          </a:graphicData>
        </a:graphic>
      </p:graphicFrame>
    </p:spTree>
    <p:extLst>
      <p:ext uri="{BB962C8B-B14F-4D97-AF65-F5344CB8AC3E}">
        <p14:creationId xmlns:p14="http://schemas.microsoft.com/office/powerpoint/2010/main" val="328570781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BB4425FB-47BD-41C8-B62F-1AD31A8318E2}"/>
              </a:ext>
            </a:extLst>
          </p:cNvPr>
          <p:cNvPicPr>
            <a:picLocks noChangeAspect="1"/>
          </p:cNvPicPr>
          <p:nvPr/>
        </p:nvPicPr>
        <p:blipFill>
          <a:blip r:embed="rId3"/>
          <a:stretch>
            <a:fillRect/>
          </a:stretch>
        </p:blipFill>
        <p:spPr>
          <a:xfrm>
            <a:off x="142044" y="51916"/>
            <a:ext cx="11907912" cy="6754168"/>
          </a:xfrm>
          <a:prstGeom prst="rect">
            <a:avLst/>
          </a:prstGeom>
        </p:spPr>
      </p:pic>
    </p:spTree>
    <p:extLst>
      <p:ext uri="{BB962C8B-B14F-4D97-AF65-F5344CB8AC3E}">
        <p14:creationId xmlns:p14="http://schemas.microsoft.com/office/powerpoint/2010/main" val="416287813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p:cNvGraphicFramePr>
            <a:graphicFrameLocks noGrp="1"/>
          </p:cNvGraphicFramePr>
          <p:nvPr>
            <p:extLst>
              <p:ext uri="{D42A27DB-BD31-4B8C-83A1-F6EECF244321}">
                <p14:modId xmlns:p14="http://schemas.microsoft.com/office/powerpoint/2010/main" val="238360343"/>
              </p:ext>
            </p:extLst>
          </p:nvPr>
        </p:nvGraphicFramePr>
        <p:xfrm>
          <a:off x="838200" y="450589"/>
          <a:ext cx="10515600" cy="1280160"/>
        </p:xfrm>
        <a:graphic>
          <a:graphicData uri="http://schemas.openxmlformats.org/drawingml/2006/table">
            <a:tbl>
              <a:tblPr/>
              <a:tblGrid>
                <a:gridCol w="10515600">
                  <a:extLst>
                    <a:ext uri="{9D8B030D-6E8A-4147-A177-3AD203B41FA5}">
                      <a16:colId xmlns:a16="http://schemas.microsoft.com/office/drawing/2014/main" val="20000"/>
                    </a:ext>
                  </a:extLst>
                </a:gridCol>
              </a:tblGrid>
              <a:tr h="0">
                <a:tc>
                  <a:txBody>
                    <a:bodyPr/>
                    <a:lstStyle/>
                    <a:p>
                      <a:r>
                        <a:rPr lang="en-GB" sz="2600" b="1" dirty="0">
                          <a:effectLst/>
                          <a:latin typeface="HfW cursive" panose="00000500000000000000" pitchFamily="2" charset="0"/>
                        </a:rPr>
                        <a:t>Grammar, punctuation and spelling test.- Paper 1 short answer questions</a:t>
                      </a:r>
                      <a:r>
                        <a:rPr lang="en-GB" sz="2600" dirty="0">
                          <a:effectLst/>
                          <a:latin typeface="HfW cursive" panose="00000500000000000000" pitchFamily="2" charset="0"/>
                        </a:rPr>
                        <a:t> </a:t>
                      </a:r>
                      <a:endParaRPr lang="en-GB" dirty="0">
                        <a:effectLst/>
                      </a:endParaRPr>
                    </a:p>
                    <a:p>
                      <a:r>
                        <a:rPr lang="en-GB" sz="2600" dirty="0">
                          <a:effectLst/>
                          <a:latin typeface="HfW cursive" panose="00000500000000000000" pitchFamily="2" charset="0"/>
                        </a:rPr>
                        <a:t>45 minutes Total of 50 marks </a:t>
                      </a:r>
                      <a:endParaRPr lang="en-GB" dirty="0">
                        <a:effectLst/>
                      </a:endParaRPr>
                    </a:p>
                  </a:txBody>
                  <a:tcPr anchor="ctr">
                    <a:lnL>
                      <a:noFill/>
                    </a:lnL>
                    <a:lnR>
                      <a:noFill/>
                    </a:lnR>
                    <a:lnT>
                      <a:noFill/>
                    </a:lnT>
                    <a:lnB>
                      <a:noFill/>
                    </a:lnB>
                  </a:tcPr>
                </a:tc>
                <a:extLst>
                  <a:ext uri="{0D108BD9-81ED-4DB2-BD59-A6C34878D82A}">
                    <a16:rowId xmlns:a16="http://schemas.microsoft.com/office/drawing/2014/main" val="10000"/>
                  </a:ext>
                </a:extLst>
              </a:tr>
            </a:tbl>
          </a:graphicData>
        </a:graphic>
      </p:graphicFrame>
      <p:pic>
        <p:nvPicPr>
          <p:cNvPr id="4" name="Picture 3">
            <a:extLst>
              <a:ext uri="{FF2B5EF4-FFF2-40B4-BE49-F238E27FC236}">
                <a16:creationId xmlns:a16="http://schemas.microsoft.com/office/drawing/2014/main" id="{EA96D1D6-E496-4088-A154-8F5D3EB06D5D}"/>
              </a:ext>
            </a:extLst>
          </p:cNvPr>
          <p:cNvPicPr>
            <a:picLocks noChangeAspect="1"/>
          </p:cNvPicPr>
          <p:nvPr/>
        </p:nvPicPr>
        <p:blipFill>
          <a:blip r:embed="rId3"/>
          <a:stretch>
            <a:fillRect/>
          </a:stretch>
        </p:blipFill>
        <p:spPr>
          <a:xfrm>
            <a:off x="1307153" y="1928812"/>
            <a:ext cx="8927416" cy="4293337"/>
          </a:xfrm>
          <a:prstGeom prst="rect">
            <a:avLst/>
          </a:prstGeom>
        </p:spPr>
      </p:pic>
      <p:pic>
        <p:nvPicPr>
          <p:cNvPr id="5" name="Picture 4">
            <a:extLst>
              <a:ext uri="{FF2B5EF4-FFF2-40B4-BE49-F238E27FC236}">
                <a16:creationId xmlns:a16="http://schemas.microsoft.com/office/drawing/2014/main" id="{02F94B09-2902-48B7-8A7C-ABC2A5E08B19}"/>
              </a:ext>
            </a:extLst>
          </p:cNvPr>
          <p:cNvPicPr>
            <a:picLocks noChangeAspect="1"/>
          </p:cNvPicPr>
          <p:nvPr/>
        </p:nvPicPr>
        <p:blipFill>
          <a:blip r:embed="rId4"/>
          <a:stretch>
            <a:fillRect/>
          </a:stretch>
        </p:blipFill>
        <p:spPr>
          <a:xfrm>
            <a:off x="466725" y="2000992"/>
            <a:ext cx="742950" cy="523875"/>
          </a:xfrm>
          <a:prstGeom prst="rect">
            <a:avLst/>
          </a:prstGeom>
        </p:spPr>
      </p:pic>
    </p:spTree>
    <p:extLst>
      <p:ext uri="{BB962C8B-B14F-4D97-AF65-F5344CB8AC3E}">
        <p14:creationId xmlns:p14="http://schemas.microsoft.com/office/powerpoint/2010/main" val="427430965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BA95F534-2730-44BE-825C-F3FF7CB7081B}"/>
              </a:ext>
            </a:extLst>
          </p:cNvPr>
          <p:cNvPicPr>
            <a:picLocks noChangeAspect="1"/>
          </p:cNvPicPr>
          <p:nvPr/>
        </p:nvPicPr>
        <p:blipFill>
          <a:blip r:embed="rId2"/>
          <a:stretch>
            <a:fillRect/>
          </a:stretch>
        </p:blipFill>
        <p:spPr>
          <a:xfrm>
            <a:off x="1644434" y="102066"/>
            <a:ext cx="7288612" cy="3326934"/>
          </a:xfrm>
          <a:prstGeom prst="rect">
            <a:avLst/>
          </a:prstGeom>
        </p:spPr>
      </p:pic>
      <p:pic>
        <p:nvPicPr>
          <p:cNvPr id="5" name="Picture 4">
            <a:extLst>
              <a:ext uri="{FF2B5EF4-FFF2-40B4-BE49-F238E27FC236}">
                <a16:creationId xmlns:a16="http://schemas.microsoft.com/office/drawing/2014/main" id="{9754DB58-7904-4177-BC0F-D714F9C7B82B}"/>
              </a:ext>
            </a:extLst>
          </p:cNvPr>
          <p:cNvPicPr>
            <a:picLocks noChangeAspect="1"/>
          </p:cNvPicPr>
          <p:nvPr/>
        </p:nvPicPr>
        <p:blipFill>
          <a:blip r:embed="rId3"/>
          <a:stretch>
            <a:fillRect/>
          </a:stretch>
        </p:blipFill>
        <p:spPr>
          <a:xfrm>
            <a:off x="1718055" y="3089420"/>
            <a:ext cx="7141371" cy="3559963"/>
          </a:xfrm>
          <a:prstGeom prst="rect">
            <a:avLst/>
          </a:prstGeom>
        </p:spPr>
      </p:pic>
      <p:pic>
        <p:nvPicPr>
          <p:cNvPr id="6" name="Picture 5">
            <a:extLst>
              <a:ext uri="{FF2B5EF4-FFF2-40B4-BE49-F238E27FC236}">
                <a16:creationId xmlns:a16="http://schemas.microsoft.com/office/drawing/2014/main" id="{5C7B0244-BB29-4DD9-929F-751144CD4DD7}"/>
              </a:ext>
            </a:extLst>
          </p:cNvPr>
          <p:cNvPicPr>
            <a:picLocks noChangeAspect="1"/>
          </p:cNvPicPr>
          <p:nvPr/>
        </p:nvPicPr>
        <p:blipFill>
          <a:blip r:embed="rId4"/>
          <a:stretch>
            <a:fillRect/>
          </a:stretch>
        </p:blipFill>
        <p:spPr>
          <a:xfrm>
            <a:off x="696592" y="178309"/>
            <a:ext cx="581025" cy="561975"/>
          </a:xfrm>
          <a:prstGeom prst="rect">
            <a:avLst/>
          </a:prstGeom>
        </p:spPr>
      </p:pic>
      <p:pic>
        <p:nvPicPr>
          <p:cNvPr id="7" name="Picture 6">
            <a:extLst>
              <a:ext uri="{FF2B5EF4-FFF2-40B4-BE49-F238E27FC236}">
                <a16:creationId xmlns:a16="http://schemas.microsoft.com/office/drawing/2014/main" id="{95E41731-ED9B-41BE-AB66-860F54E27059}"/>
              </a:ext>
            </a:extLst>
          </p:cNvPr>
          <p:cNvPicPr>
            <a:picLocks noChangeAspect="1"/>
          </p:cNvPicPr>
          <p:nvPr/>
        </p:nvPicPr>
        <p:blipFill>
          <a:blip r:embed="rId5"/>
          <a:stretch>
            <a:fillRect/>
          </a:stretch>
        </p:blipFill>
        <p:spPr>
          <a:xfrm>
            <a:off x="696592" y="3202410"/>
            <a:ext cx="752475" cy="704850"/>
          </a:xfrm>
          <a:prstGeom prst="rect">
            <a:avLst/>
          </a:prstGeom>
        </p:spPr>
      </p:pic>
    </p:spTree>
    <p:extLst>
      <p:ext uri="{BB962C8B-B14F-4D97-AF65-F5344CB8AC3E}">
        <p14:creationId xmlns:p14="http://schemas.microsoft.com/office/powerpoint/2010/main" val="273274943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1444925" y="3301906"/>
            <a:ext cx="7648742" cy="3618760"/>
          </a:xfrm>
          <a:prstGeom prst="rect">
            <a:avLst/>
          </a:prstGeom>
        </p:spPr>
      </p:pic>
      <p:pic>
        <p:nvPicPr>
          <p:cNvPr id="5" name="Picture 4">
            <a:extLst>
              <a:ext uri="{FF2B5EF4-FFF2-40B4-BE49-F238E27FC236}">
                <a16:creationId xmlns:a16="http://schemas.microsoft.com/office/drawing/2014/main" id="{C5E9A93B-6611-4041-A523-17DE147F359C}"/>
              </a:ext>
            </a:extLst>
          </p:cNvPr>
          <p:cNvPicPr>
            <a:picLocks noChangeAspect="1"/>
          </p:cNvPicPr>
          <p:nvPr/>
        </p:nvPicPr>
        <p:blipFill>
          <a:blip r:embed="rId3"/>
          <a:stretch>
            <a:fillRect/>
          </a:stretch>
        </p:blipFill>
        <p:spPr>
          <a:xfrm>
            <a:off x="1258785" y="345521"/>
            <a:ext cx="8732504" cy="1897313"/>
          </a:xfrm>
          <a:prstGeom prst="rect">
            <a:avLst/>
          </a:prstGeom>
        </p:spPr>
      </p:pic>
    </p:spTree>
    <p:extLst>
      <p:ext uri="{BB962C8B-B14F-4D97-AF65-F5344CB8AC3E}">
        <p14:creationId xmlns:p14="http://schemas.microsoft.com/office/powerpoint/2010/main" val="228778017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639EF976-8F62-4B2C-996B-67DD8B3CD3BD}"/>
              </a:ext>
            </a:extLst>
          </p:cNvPr>
          <p:cNvPicPr>
            <a:picLocks noChangeAspect="1"/>
          </p:cNvPicPr>
          <p:nvPr/>
        </p:nvPicPr>
        <p:blipFill>
          <a:blip r:embed="rId2"/>
          <a:stretch>
            <a:fillRect/>
          </a:stretch>
        </p:blipFill>
        <p:spPr>
          <a:xfrm>
            <a:off x="1427733" y="0"/>
            <a:ext cx="7389096" cy="3964601"/>
          </a:xfrm>
          <a:prstGeom prst="rect">
            <a:avLst/>
          </a:prstGeom>
        </p:spPr>
      </p:pic>
      <p:pic>
        <p:nvPicPr>
          <p:cNvPr id="5" name="Picture 4">
            <a:extLst>
              <a:ext uri="{FF2B5EF4-FFF2-40B4-BE49-F238E27FC236}">
                <a16:creationId xmlns:a16="http://schemas.microsoft.com/office/drawing/2014/main" id="{F6D3A0E9-7809-4789-9871-C9CB850313BE}"/>
              </a:ext>
            </a:extLst>
          </p:cNvPr>
          <p:cNvPicPr>
            <a:picLocks noChangeAspect="1"/>
          </p:cNvPicPr>
          <p:nvPr/>
        </p:nvPicPr>
        <p:blipFill>
          <a:blip r:embed="rId3"/>
          <a:stretch>
            <a:fillRect/>
          </a:stretch>
        </p:blipFill>
        <p:spPr>
          <a:xfrm>
            <a:off x="1339573" y="3728208"/>
            <a:ext cx="9009476" cy="2605480"/>
          </a:xfrm>
          <a:prstGeom prst="rect">
            <a:avLst/>
          </a:prstGeom>
        </p:spPr>
      </p:pic>
      <p:pic>
        <p:nvPicPr>
          <p:cNvPr id="6" name="Picture 5">
            <a:extLst>
              <a:ext uri="{FF2B5EF4-FFF2-40B4-BE49-F238E27FC236}">
                <a16:creationId xmlns:a16="http://schemas.microsoft.com/office/drawing/2014/main" id="{27A4796F-9956-44C7-BF6C-09C6A097B044}"/>
              </a:ext>
            </a:extLst>
          </p:cNvPr>
          <p:cNvPicPr>
            <a:picLocks noChangeAspect="1"/>
          </p:cNvPicPr>
          <p:nvPr/>
        </p:nvPicPr>
        <p:blipFill>
          <a:blip r:embed="rId4"/>
          <a:stretch>
            <a:fillRect/>
          </a:stretch>
        </p:blipFill>
        <p:spPr>
          <a:xfrm>
            <a:off x="556470" y="102110"/>
            <a:ext cx="609600" cy="714375"/>
          </a:xfrm>
          <a:prstGeom prst="rect">
            <a:avLst/>
          </a:prstGeom>
        </p:spPr>
      </p:pic>
      <p:pic>
        <p:nvPicPr>
          <p:cNvPr id="7" name="Picture 6">
            <a:extLst>
              <a:ext uri="{FF2B5EF4-FFF2-40B4-BE49-F238E27FC236}">
                <a16:creationId xmlns:a16="http://schemas.microsoft.com/office/drawing/2014/main" id="{7B72A044-87B5-4451-8883-5F5ABDC0BA99}"/>
              </a:ext>
            </a:extLst>
          </p:cNvPr>
          <p:cNvPicPr>
            <a:picLocks noChangeAspect="1"/>
          </p:cNvPicPr>
          <p:nvPr/>
        </p:nvPicPr>
        <p:blipFill>
          <a:blip r:embed="rId5"/>
          <a:stretch>
            <a:fillRect/>
          </a:stretch>
        </p:blipFill>
        <p:spPr>
          <a:xfrm>
            <a:off x="789558" y="3902279"/>
            <a:ext cx="638175" cy="571500"/>
          </a:xfrm>
          <a:prstGeom prst="rect">
            <a:avLst/>
          </a:prstGeom>
        </p:spPr>
      </p:pic>
    </p:spTree>
    <p:extLst>
      <p:ext uri="{BB962C8B-B14F-4D97-AF65-F5344CB8AC3E}">
        <p14:creationId xmlns:p14="http://schemas.microsoft.com/office/powerpoint/2010/main" val="372979402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82B8F502-6E70-4F83-8ADE-E7CBA0D8ED58}"/>
              </a:ext>
            </a:extLst>
          </p:cNvPr>
          <p:cNvPicPr>
            <a:picLocks noChangeAspect="1"/>
          </p:cNvPicPr>
          <p:nvPr/>
        </p:nvPicPr>
        <p:blipFill>
          <a:blip r:embed="rId2"/>
          <a:stretch>
            <a:fillRect/>
          </a:stretch>
        </p:blipFill>
        <p:spPr>
          <a:xfrm>
            <a:off x="1540472" y="269190"/>
            <a:ext cx="8156207" cy="3589746"/>
          </a:xfrm>
          <a:prstGeom prst="rect">
            <a:avLst/>
          </a:prstGeom>
        </p:spPr>
      </p:pic>
      <p:pic>
        <p:nvPicPr>
          <p:cNvPr id="5" name="Picture 4">
            <a:extLst>
              <a:ext uri="{FF2B5EF4-FFF2-40B4-BE49-F238E27FC236}">
                <a16:creationId xmlns:a16="http://schemas.microsoft.com/office/drawing/2014/main" id="{EEA59E23-BD18-4A4A-8BD5-99A702EA3D8A}"/>
              </a:ext>
            </a:extLst>
          </p:cNvPr>
          <p:cNvPicPr>
            <a:picLocks noChangeAspect="1"/>
          </p:cNvPicPr>
          <p:nvPr/>
        </p:nvPicPr>
        <p:blipFill>
          <a:blip r:embed="rId3"/>
          <a:stretch>
            <a:fillRect/>
          </a:stretch>
        </p:blipFill>
        <p:spPr>
          <a:xfrm>
            <a:off x="1434343" y="3454166"/>
            <a:ext cx="8275458" cy="3134643"/>
          </a:xfrm>
          <a:prstGeom prst="rect">
            <a:avLst/>
          </a:prstGeom>
        </p:spPr>
      </p:pic>
      <p:pic>
        <p:nvPicPr>
          <p:cNvPr id="6" name="Picture 5">
            <a:extLst>
              <a:ext uri="{FF2B5EF4-FFF2-40B4-BE49-F238E27FC236}">
                <a16:creationId xmlns:a16="http://schemas.microsoft.com/office/drawing/2014/main" id="{DC0EF682-134F-4E41-93E9-484D1B6A949D}"/>
              </a:ext>
            </a:extLst>
          </p:cNvPr>
          <p:cNvPicPr>
            <a:picLocks noChangeAspect="1"/>
          </p:cNvPicPr>
          <p:nvPr/>
        </p:nvPicPr>
        <p:blipFill>
          <a:blip r:embed="rId4"/>
          <a:stretch>
            <a:fillRect/>
          </a:stretch>
        </p:blipFill>
        <p:spPr>
          <a:xfrm>
            <a:off x="652374" y="269190"/>
            <a:ext cx="619125" cy="438150"/>
          </a:xfrm>
          <a:prstGeom prst="rect">
            <a:avLst/>
          </a:prstGeom>
        </p:spPr>
      </p:pic>
      <p:pic>
        <p:nvPicPr>
          <p:cNvPr id="7" name="Picture 6">
            <a:extLst>
              <a:ext uri="{FF2B5EF4-FFF2-40B4-BE49-F238E27FC236}">
                <a16:creationId xmlns:a16="http://schemas.microsoft.com/office/drawing/2014/main" id="{84922E34-BB12-46FB-A068-E7F77B95D0EC}"/>
              </a:ext>
            </a:extLst>
          </p:cNvPr>
          <p:cNvPicPr>
            <a:picLocks noChangeAspect="1"/>
          </p:cNvPicPr>
          <p:nvPr/>
        </p:nvPicPr>
        <p:blipFill>
          <a:blip r:embed="rId5"/>
          <a:stretch>
            <a:fillRect/>
          </a:stretch>
        </p:blipFill>
        <p:spPr>
          <a:xfrm>
            <a:off x="547599" y="3525561"/>
            <a:ext cx="723900" cy="666750"/>
          </a:xfrm>
          <a:prstGeom prst="rect">
            <a:avLst/>
          </a:prstGeom>
        </p:spPr>
      </p:pic>
    </p:spTree>
    <p:extLst>
      <p:ext uri="{BB962C8B-B14F-4D97-AF65-F5344CB8AC3E}">
        <p14:creationId xmlns:p14="http://schemas.microsoft.com/office/powerpoint/2010/main" val="301229442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38A43D21-CB35-48E9-9053-1306841796D6}"/>
              </a:ext>
            </a:extLst>
          </p:cNvPr>
          <p:cNvPicPr>
            <a:picLocks noChangeAspect="1"/>
          </p:cNvPicPr>
          <p:nvPr/>
        </p:nvPicPr>
        <p:blipFill>
          <a:blip r:embed="rId2"/>
          <a:stretch>
            <a:fillRect/>
          </a:stretch>
        </p:blipFill>
        <p:spPr>
          <a:xfrm>
            <a:off x="2051282" y="295580"/>
            <a:ext cx="8052915" cy="2556677"/>
          </a:xfrm>
          <a:prstGeom prst="rect">
            <a:avLst/>
          </a:prstGeom>
        </p:spPr>
      </p:pic>
      <p:pic>
        <p:nvPicPr>
          <p:cNvPr id="5" name="Picture 4">
            <a:extLst>
              <a:ext uri="{FF2B5EF4-FFF2-40B4-BE49-F238E27FC236}">
                <a16:creationId xmlns:a16="http://schemas.microsoft.com/office/drawing/2014/main" id="{59492D27-7855-4B50-AD8D-3BE1AF7DA50F}"/>
              </a:ext>
            </a:extLst>
          </p:cNvPr>
          <p:cNvPicPr>
            <a:picLocks noChangeAspect="1"/>
          </p:cNvPicPr>
          <p:nvPr/>
        </p:nvPicPr>
        <p:blipFill>
          <a:blip r:embed="rId3"/>
          <a:stretch>
            <a:fillRect/>
          </a:stretch>
        </p:blipFill>
        <p:spPr>
          <a:xfrm>
            <a:off x="2213126" y="2928543"/>
            <a:ext cx="7891071" cy="2977306"/>
          </a:xfrm>
          <a:prstGeom prst="rect">
            <a:avLst/>
          </a:prstGeom>
        </p:spPr>
      </p:pic>
      <p:pic>
        <p:nvPicPr>
          <p:cNvPr id="6" name="Picture 5">
            <a:extLst>
              <a:ext uri="{FF2B5EF4-FFF2-40B4-BE49-F238E27FC236}">
                <a16:creationId xmlns:a16="http://schemas.microsoft.com/office/drawing/2014/main" id="{E0214CBC-46ED-4852-A580-C11C09B43D30}"/>
              </a:ext>
            </a:extLst>
          </p:cNvPr>
          <p:cNvPicPr>
            <a:picLocks noChangeAspect="1"/>
          </p:cNvPicPr>
          <p:nvPr/>
        </p:nvPicPr>
        <p:blipFill>
          <a:blip r:embed="rId4"/>
          <a:stretch>
            <a:fillRect/>
          </a:stretch>
        </p:blipFill>
        <p:spPr>
          <a:xfrm>
            <a:off x="1341408" y="374446"/>
            <a:ext cx="600075" cy="438150"/>
          </a:xfrm>
          <a:prstGeom prst="rect">
            <a:avLst/>
          </a:prstGeom>
        </p:spPr>
      </p:pic>
      <p:pic>
        <p:nvPicPr>
          <p:cNvPr id="7" name="Picture 6">
            <a:extLst>
              <a:ext uri="{FF2B5EF4-FFF2-40B4-BE49-F238E27FC236}">
                <a16:creationId xmlns:a16="http://schemas.microsoft.com/office/drawing/2014/main" id="{AA1545CB-A739-450F-A713-DC71A45EA6FF}"/>
              </a:ext>
            </a:extLst>
          </p:cNvPr>
          <p:cNvPicPr>
            <a:picLocks noChangeAspect="1"/>
          </p:cNvPicPr>
          <p:nvPr/>
        </p:nvPicPr>
        <p:blipFill>
          <a:blip r:embed="rId5"/>
          <a:stretch>
            <a:fillRect/>
          </a:stretch>
        </p:blipFill>
        <p:spPr>
          <a:xfrm>
            <a:off x="1236633" y="3095625"/>
            <a:ext cx="704850" cy="666750"/>
          </a:xfrm>
          <a:prstGeom prst="rect">
            <a:avLst/>
          </a:prstGeom>
        </p:spPr>
      </p:pic>
    </p:spTree>
    <p:extLst>
      <p:ext uri="{BB962C8B-B14F-4D97-AF65-F5344CB8AC3E}">
        <p14:creationId xmlns:p14="http://schemas.microsoft.com/office/powerpoint/2010/main" val="255730602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p:cNvGraphicFramePr>
            <a:graphicFrameLocks noGrp="1"/>
          </p:cNvGraphicFramePr>
          <p:nvPr>
            <p:extLst>
              <p:ext uri="{D42A27DB-BD31-4B8C-83A1-F6EECF244321}">
                <p14:modId xmlns:p14="http://schemas.microsoft.com/office/powerpoint/2010/main" val="1897531645"/>
              </p:ext>
            </p:extLst>
          </p:nvPr>
        </p:nvGraphicFramePr>
        <p:xfrm>
          <a:off x="477591" y="247103"/>
          <a:ext cx="10515600" cy="914400"/>
        </p:xfrm>
        <a:graphic>
          <a:graphicData uri="http://schemas.openxmlformats.org/drawingml/2006/table">
            <a:tbl>
              <a:tblPr/>
              <a:tblGrid>
                <a:gridCol w="10515600">
                  <a:extLst>
                    <a:ext uri="{9D8B030D-6E8A-4147-A177-3AD203B41FA5}">
                      <a16:colId xmlns:a16="http://schemas.microsoft.com/office/drawing/2014/main" val="20000"/>
                    </a:ext>
                  </a:extLst>
                </a:gridCol>
              </a:tblGrid>
              <a:tr h="0">
                <a:tc>
                  <a:txBody>
                    <a:bodyPr/>
                    <a:lstStyle/>
                    <a:p>
                      <a:r>
                        <a:rPr lang="en-GB" b="1" dirty="0">
                          <a:effectLst/>
                          <a:latin typeface="HfW cursive" panose="00000500000000000000" pitchFamily="2" charset="0"/>
                        </a:rPr>
                        <a:t>Paper 2 spelling</a:t>
                      </a:r>
                      <a:endParaRPr lang="en-GB" dirty="0">
                        <a:effectLst/>
                      </a:endParaRPr>
                    </a:p>
                    <a:p>
                      <a:r>
                        <a:rPr lang="en-GB" dirty="0">
                          <a:effectLst/>
                          <a:latin typeface="HfW cursive" panose="00000500000000000000" pitchFamily="2" charset="0"/>
                        </a:rPr>
                        <a:t>Approximately 15-20 minutes</a:t>
                      </a:r>
                      <a:endParaRPr lang="en-GB" dirty="0">
                        <a:effectLst/>
                      </a:endParaRPr>
                    </a:p>
                    <a:p>
                      <a:r>
                        <a:rPr lang="en-GB" dirty="0">
                          <a:effectLst/>
                          <a:latin typeface="HfW cursive" panose="00000500000000000000" pitchFamily="2" charset="0"/>
                        </a:rPr>
                        <a:t>Total of 20 marks</a:t>
                      </a:r>
                      <a:endParaRPr lang="en-GB" dirty="0">
                        <a:effectLst/>
                      </a:endParaRPr>
                    </a:p>
                  </a:txBody>
                  <a:tcPr anchor="ctr">
                    <a:lnL>
                      <a:noFill/>
                    </a:lnL>
                    <a:lnR>
                      <a:noFill/>
                    </a:lnR>
                    <a:lnT>
                      <a:noFill/>
                    </a:lnT>
                    <a:lnB>
                      <a:noFill/>
                    </a:lnB>
                  </a:tcPr>
                </a:tc>
                <a:extLst>
                  <a:ext uri="{0D108BD9-81ED-4DB2-BD59-A6C34878D82A}">
                    <a16:rowId xmlns:a16="http://schemas.microsoft.com/office/drawing/2014/main" val="10000"/>
                  </a:ext>
                </a:extLst>
              </a:tr>
            </a:tbl>
          </a:graphicData>
        </a:graphic>
      </p:graphicFrame>
      <p:pic>
        <p:nvPicPr>
          <p:cNvPr id="5" name="Picture 4">
            <a:extLst>
              <a:ext uri="{FF2B5EF4-FFF2-40B4-BE49-F238E27FC236}">
                <a16:creationId xmlns:a16="http://schemas.microsoft.com/office/drawing/2014/main" id="{0E805B34-724C-4A83-93B4-10E7B1C35D0C}"/>
              </a:ext>
            </a:extLst>
          </p:cNvPr>
          <p:cNvPicPr>
            <a:picLocks noChangeAspect="1"/>
          </p:cNvPicPr>
          <p:nvPr/>
        </p:nvPicPr>
        <p:blipFill rotWithShape="1">
          <a:blip r:embed="rId2"/>
          <a:srcRect l="61663" t="19883" r="22368" b="12748"/>
          <a:stretch/>
        </p:blipFill>
        <p:spPr>
          <a:xfrm>
            <a:off x="4037444" y="0"/>
            <a:ext cx="2844619" cy="6750308"/>
          </a:xfrm>
          <a:prstGeom prst="rect">
            <a:avLst/>
          </a:prstGeom>
        </p:spPr>
      </p:pic>
      <p:pic>
        <p:nvPicPr>
          <p:cNvPr id="6" name="Picture 5">
            <a:extLst>
              <a:ext uri="{FF2B5EF4-FFF2-40B4-BE49-F238E27FC236}">
                <a16:creationId xmlns:a16="http://schemas.microsoft.com/office/drawing/2014/main" id="{ECB5E276-EA7F-48FA-A8E3-B2CB04735EAF}"/>
              </a:ext>
            </a:extLst>
          </p:cNvPr>
          <p:cNvPicPr>
            <a:picLocks noChangeAspect="1"/>
          </p:cNvPicPr>
          <p:nvPr/>
        </p:nvPicPr>
        <p:blipFill rotWithShape="1">
          <a:blip r:embed="rId3"/>
          <a:srcRect l="61579" t="25497" r="17991" b="10643"/>
          <a:stretch/>
        </p:blipFill>
        <p:spPr>
          <a:xfrm>
            <a:off x="8154557" y="194300"/>
            <a:ext cx="3732643" cy="6562790"/>
          </a:xfrm>
          <a:prstGeom prst="rect">
            <a:avLst/>
          </a:prstGeom>
        </p:spPr>
      </p:pic>
    </p:spTree>
    <p:extLst>
      <p:ext uri="{BB962C8B-B14F-4D97-AF65-F5344CB8AC3E}">
        <p14:creationId xmlns:p14="http://schemas.microsoft.com/office/powerpoint/2010/main" val="268253364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p:cNvGraphicFramePr>
            <a:graphicFrameLocks noGrp="1"/>
          </p:cNvGraphicFramePr>
          <p:nvPr>
            <p:extLst>
              <p:ext uri="{D42A27DB-BD31-4B8C-83A1-F6EECF244321}">
                <p14:modId xmlns:p14="http://schemas.microsoft.com/office/powerpoint/2010/main" val="3956938958"/>
              </p:ext>
            </p:extLst>
          </p:nvPr>
        </p:nvGraphicFramePr>
        <p:xfrm>
          <a:off x="490330" y="377590"/>
          <a:ext cx="10441219" cy="5863063"/>
        </p:xfrm>
        <a:graphic>
          <a:graphicData uri="http://schemas.openxmlformats.org/drawingml/2006/table">
            <a:tbl>
              <a:tblPr/>
              <a:tblGrid>
                <a:gridCol w="10441219">
                  <a:extLst>
                    <a:ext uri="{9D8B030D-6E8A-4147-A177-3AD203B41FA5}">
                      <a16:colId xmlns:a16="http://schemas.microsoft.com/office/drawing/2014/main" val="20000"/>
                    </a:ext>
                  </a:extLst>
                </a:gridCol>
              </a:tblGrid>
              <a:tr h="5863063">
                <a:tc>
                  <a:txBody>
                    <a:bodyPr/>
                    <a:lstStyle/>
                    <a:p>
                      <a:r>
                        <a:rPr lang="en-GB" sz="2000" u="sng" dirty="0">
                          <a:solidFill>
                            <a:srgbClr val="000000"/>
                          </a:solidFill>
                          <a:effectLst/>
                          <a:latin typeface="HfW cursive" panose="00000500000000000000" pitchFamily="2" charset="0"/>
                        </a:rPr>
                        <a:t>Grammar and spelling test Results</a:t>
                      </a:r>
                      <a:endParaRPr lang="en-GB" sz="2000" dirty="0">
                        <a:effectLst/>
                        <a:latin typeface="HfW cursive" panose="00000500000000000000" pitchFamily="2" charset="0"/>
                      </a:endParaRPr>
                    </a:p>
                    <a:p>
                      <a:br>
                        <a:rPr lang="en-GB" sz="2000" u="sng" dirty="0">
                          <a:solidFill>
                            <a:srgbClr val="000000"/>
                          </a:solidFill>
                          <a:effectLst/>
                          <a:latin typeface="HfW cursive" panose="00000500000000000000" pitchFamily="2" charset="0"/>
                        </a:rPr>
                      </a:br>
                      <a:endParaRPr lang="en-GB" sz="2000" u="sng" dirty="0">
                        <a:solidFill>
                          <a:srgbClr val="000000"/>
                        </a:solidFill>
                        <a:effectLst/>
                        <a:latin typeface="HfW cursive" panose="00000500000000000000" pitchFamily="2" charset="0"/>
                      </a:endParaRPr>
                    </a:p>
                    <a:p>
                      <a:r>
                        <a:rPr lang="en-GB" sz="2000" dirty="0">
                          <a:solidFill>
                            <a:srgbClr val="000000"/>
                          </a:solidFill>
                          <a:effectLst/>
                          <a:latin typeface="HfW cursive" panose="00000500000000000000" pitchFamily="2" charset="0"/>
                        </a:rPr>
                        <a:t>Grammar paper is out of 50 marks</a:t>
                      </a:r>
                      <a:endParaRPr lang="en-GB" sz="2000" dirty="0">
                        <a:effectLst/>
                        <a:latin typeface="HfW cursive" panose="00000500000000000000" pitchFamily="2" charset="0"/>
                      </a:endParaRPr>
                    </a:p>
                    <a:p>
                      <a:br>
                        <a:rPr lang="en-GB" sz="2000" dirty="0">
                          <a:solidFill>
                            <a:srgbClr val="000000"/>
                          </a:solidFill>
                          <a:effectLst/>
                          <a:latin typeface="HfW cursive" panose="00000500000000000000" pitchFamily="2" charset="0"/>
                        </a:rPr>
                      </a:br>
                      <a:endParaRPr lang="en-GB" sz="2000" dirty="0">
                        <a:solidFill>
                          <a:srgbClr val="000000"/>
                        </a:solidFill>
                        <a:effectLst/>
                        <a:latin typeface="HfW cursive" panose="00000500000000000000" pitchFamily="2" charset="0"/>
                      </a:endParaRPr>
                    </a:p>
                    <a:p>
                      <a:r>
                        <a:rPr lang="en-GB" sz="2000" dirty="0">
                          <a:solidFill>
                            <a:srgbClr val="000000"/>
                          </a:solidFill>
                          <a:effectLst/>
                          <a:latin typeface="HfW cursive" panose="00000500000000000000" pitchFamily="2" charset="0"/>
                        </a:rPr>
                        <a:t>Spelling paper is out of 20 marks</a:t>
                      </a:r>
                      <a:endParaRPr lang="en-GB" sz="2000" dirty="0">
                        <a:effectLst/>
                        <a:latin typeface="HfW cursive" panose="00000500000000000000" pitchFamily="2" charset="0"/>
                      </a:endParaRPr>
                    </a:p>
                    <a:p>
                      <a:br>
                        <a:rPr lang="en-GB" sz="2000" dirty="0">
                          <a:solidFill>
                            <a:srgbClr val="000000"/>
                          </a:solidFill>
                          <a:effectLst/>
                          <a:latin typeface="HfW cursive" panose="00000500000000000000" pitchFamily="2" charset="0"/>
                        </a:rPr>
                      </a:br>
                      <a:endParaRPr lang="en-GB" sz="2000" dirty="0">
                        <a:solidFill>
                          <a:srgbClr val="000000"/>
                        </a:solidFill>
                        <a:effectLst/>
                        <a:latin typeface="HfW cursive" panose="00000500000000000000" pitchFamily="2" charset="0"/>
                      </a:endParaRPr>
                    </a:p>
                    <a:p>
                      <a:r>
                        <a:rPr lang="en-GB" sz="2000" dirty="0">
                          <a:solidFill>
                            <a:srgbClr val="000000"/>
                          </a:solidFill>
                          <a:effectLst/>
                          <a:latin typeface="HfW cursive" panose="00000500000000000000" pitchFamily="2" charset="0"/>
                        </a:rPr>
                        <a:t>Results from both are added together to give an overall test score, this is then translated to a standardised score.</a:t>
                      </a:r>
                      <a:endParaRPr lang="en-GB" sz="2000" dirty="0">
                        <a:effectLst/>
                        <a:latin typeface="HfW cursive" panose="00000500000000000000" pitchFamily="2" charset="0"/>
                      </a:endParaRPr>
                    </a:p>
                    <a:p>
                      <a:br>
                        <a:rPr lang="en-GB" sz="2000" dirty="0">
                          <a:solidFill>
                            <a:srgbClr val="000000"/>
                          </a:solidFill>
                          <a:effectLst/>
                          <a:latin typeface="HfW cursive" panose="00000500000000000000" pitchFamily="2" charset="0"/>
                        </a:rPr>
                      </a:br>
                      <a:endParaRPr lang="en-GB" sz="2000" dirty="0">
                        <a:solidFill>
                          <a:srgbClr val="000000"/>
                        </a:solidFill>
                        <a:effectLst/>
                        <a:latin typeface="HfW cursive" panose="00000500000000000000" pitchFamily="2" charset="0"/>
                      </a:endParaRPr>
                    </a:p>
                    <a:p>
                      <a:r>
                        <a:rPr lang="en-GB" sz="2000" dirty="0">
                          <a:solidFill>
                            <a:srgbClr val="000000"/>
                          </a:solidFill>
                          <a:effectLst/>
                          <a:latin typeface="HfW cursive" panose="00000500000000000000" pitchFamily="2" charset="0"/>
                        </a:rPr>
                        <a:t>A standardised score of 100-109 is classed as the age related expectation. 110 and above is at greater depth/higher standard.</a:t>
                      </a:r>
                      <a:endParaRPr lang="en-GB" sz="2000" dirty="0">
                        <a:effectLst/>
                        <a:latin typeface="HfW cursive" panose="00000500000000000000" pitchFamily="2" charset="0"/>
                      </a:endParaRPr>
                    </a:p>
                    <a:p>
                      <a:br>
                        <a:rPr lang="en-GB" sz="2000" dirty="0">
                          <a:solidFill>
                            <a:srgbClr val="000000"/>
                          </a:solidFill>
                          <a:effectLst/>
                          <a:latin typeface="HfW cursive" panose="00000500000000000000" pitchFamily="2" charset="0"/>
                        </a:rPr>
                      </a:br>
                      <a:endParaRPr lang="en-GB" sz="2000" dirty="0">
                        <a:solidFill>
                          <a:srgbClr val="000000"/>
                        </a:solidFill>
                        <a:effectLst/>
                        <a:latin typeface="HfW cursive" panose="00000500000000000000" pitchFamily="2" charset="0"/>
                      </a:endParaRPr>
                    </a:p>
                    <a:p>
                      <a:r>
                        <a:rPr lang="en-GB" sz="2000" dirty="0">
                          <a:solidFill>
                            <a:srgbClr val="000000"/>
                          </a:solidFill>
                          <a:effectLst/>
                          <a:latin typeface="HfW cursive" panose="00000500000000000000" pitchFamily="2" charset="0"/>
                        </a:rPr>
                        <a:t>For the 2025 paper you needed to score at least 35/70 marks to score age related expectation. 54/70 marks would have been greater depth/ higher standard.</a:t>
                      </a:r>
                      <a:endParaRPr lang="en-GB" sz="2000" dirty="0">
                        <a:effectLst/>
                        <a:latin typeface="HfW cursive" panose="00000500000000000000" pitchFamily="2" charset="0"/>
                      </a:endParaRPr>
                    </a:p>
                  </a:txBody>
                  <a:tcPr marL="46127" marR="46127" marT="23064" marB="23064" anchor="ctr">
                    <a:lnL>
                      <a:noFill/>
                    </a:lnL>
                    <a:lnR>
                      <a:noFill/>
                    </a:lnR>
                    <a:lnT>
                      <a:noFill/>
                    </a:lnT>
                    <a:lnB>
                      <a:noFill/>
                    </a:lnB>
                  </a:tcPr>
                </a:tc>
                <a:extLst>
                  <a:ext uri="{0D108BD9-81ED-4DB2-BD59-A6C34878D82A}">
                    <a16:rowId xmlns:a16="http://schemas.microsoft.com/office/drawing/2014/main" val="10000"/>
                  </a:ext>
                </a:extLst>
              </a:tr>
            </a:tbl>
          </a:graphicData>
        </a:graphic>
      </p:graphicFrame>
    </p:spTree>
    <p:extLst>
      <p:ext uri="{BB962C8B-B14F-4D97-AF65-F5344CB8AC3E}">
        <p14:creationId xmlns:p14="http://schemas.microsoft.com/office/powerpoint/2010/main" val="354840746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p:cNvGraphicFramePr>
            <a:graphicFrameLocks noGrp="1"/>
          </p:cNvGraphicFramePr>
          <p:nvPr>
            <p:extLst>
              <p:ext uri="{D42A27DB-BD31-4B8C-83A1-F6EECF244321}">
                <p14:modId xmlns:p14="http://schemas.microsoft.com/office/powerpoint/2010/main" val="3201344407"/>
              </p:ext>
            </p:extLst>
          </p:nvPr>
        </p:nvGraphicFramePr>
        <p:xfrm>
          <a:off x="529389" y="296215"/>
          <a:ext cx="10476681" cy="1432560"/>
        </p:xfrm>
        <a:graphic>
          <a:graphicData uri="http://schemas.openxmlformats.org/drawingml/2006/table">
            <a:tbl>
              <a:tblPr/>
              <a:tblGrid>
                <a:gridCol w="10476681">
                  <a:extLst>
                    <a:ext uri="{9D8B030D-6E8A-4147-A177-3AD203B41FA5}">
                      <a16:colId xmlns:a16="http://schemas.microsoft.com/office/drawing/2014/main" val="20000"/>
                    </a:ext>
                  </a:extLst>
                </a:gridCol>
              </a:tblGrid>
              <a:tr h="1227185">
                <a:tc>
                  <a:txBody>
                    <a:bodyPr/>
                    <a:lstStyle/>
                    <a:p>
                      <a:r>
                        <a:rPr lang="en-GB" sz="2200" b="1" dirty="0">
                          <a:effectLst/>
                          <a:latin typeface="HfW cursive" panose="00000500000000000000" pitchFamily="2" charset="0"/>
                        </a:rPr>
                        <a:t>Reading Test</a:t>
                      </a:r>
                      <a:endParaRPr lang="en-GB" sz="2200" dirty="0">
                        <a:effectLst/>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2200" dirty="0">
                          <a:effectLst/>
                          <a:latin typeface="HfW cursive" panose="00000500000000000000" pitchFamily="2" charset="0"/>
                        </a:rPr>
                        <a:t>1 hour</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2200" dirty="0">
                          <a:effectLst/>
                          <a:latin typeface="HfW cursive" panose="00000500000000000000" pitchFamily="2" charset="0"/>
                        </a:rPr>
                        <a:t>3 texts</a:t>
                      </a:r>
                      <a:endParaRPr lang="en-GB" sz="2200" dirty="0">
                        <a:effectLst/>
                      </a:endParaRPr>
                    </a:p>
                    <a:p>
                      <a:r>
                        <a:rPr lang="en-GB" sz="2200" dirty="0">
                          <a:effectLst/>
                          <a:latin typeface="HfW cursive" panose="00000500000000000000" pitchFamily="2" charset="0"/>
                        </a:rPr>
                        <a:t>Total of 50 marks</a:t>
                      </a:r>
                    </a:p>
                  </a:txBody>
                  <a:tcPr anchor="ctr">
                    <a:lnL>
                      <a:noFill/>
                    </a:lnL>
                    <a:lnR>
                      <a:noFill/>
                    </a:lnR>
                    <a:lnT>
                      <a:noFill/>
                    </a:lnT>
                    <a:lnB>
                      <a:noFill/>
                    </a:lnB>
                  </a:tcPr>
                </a:tc>
                <a:extLst>
                  <a:ext uri="{0D108BD9-81ED-4DB2-BD59-A6C34878D82A}">
                    <a16:rowId xmlns:a16="http://schemas.microsoft.com/office/drawing/2014/main" val="10000"/>
                  </a:ext>
                </a:extLst>
              </a:tr>
            </a:tbl>
          </a:graphicData>
        </a:graphic>
      </p:graphicFrame>
      <p:pic>
        <p:nvPicPr>
          <p:cNvPr id="3" name="Picture 2">
            <a:extLst>
              <a:ext uri="{FF2B5EF4-FFF2-40B4-BE49-F238E27FC236}">
                <a16:creationId xmlns:a16="http://schemas.microsoft.com/office/drawing/2014/main" id="{807BB71A-06E4-4086-8231-DC0BE275BA35}"/>
              </a:ext>
            </a:extLst>
          </p:cNvPr>
          <p:cNvPicPr>
            <a:picLocks noChangeAspect="1"/>
          </p:cNvPicPr>
          <p:nvPr/>
        </p:nvPicPr>
        <p:blipFill>
          <a:blip r:embed="rId3"/>
          <a:stretch>
            <a:fillRect/>
          </a:stretch>
        </p:blipFill>
        <p:spPr>
          <a:xfrm>
            <a:off x="3681412" y="95250"/>
            <a:ext cx="4829175" cy="6667500"/>
          </a:xfrm>
          <a:prstGeom prst="rect">
            <a:avLst/>
          </a:prstGeom>
        </p:spPr>
      </p:pic>
    </p:spTree>
    <p:extLst>
      <p:ext uri="{BB962C8B-B14F-4D97-AF65-F5344CB8AC3E}">
        <p14:creationId xmlns:p14="http://schemas.microsoft.com/office/powerpoint/2010/main" val="179506438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08DD98DE-B8C9-4FF7-A5A5-79D0427865F8}"/>
              </a:ext>
            </a:extLst>
          </p:cNvPr>
          <p:cNvPicPr>
            <a:picLocks noChangeAspect="1"/>
          </p:cNvPicPr>
          <p:nvPr/>
        </p:nvPicPr>
        <p:blipFill rotWithShape="1">
          <a:blip r:embed="rId2"/>
          <a:srcRect l="58043" t="14971" r="8816" b="4046"/>
          <a:stretch/>
        </p:blipFill>
        <p:spPr>
          <a:xfrm>
            <a:off x="1106906" y="-24522"/>
            <a:ext cx="4989094" cy="6858000"/>
          </a:xfrm>
          <a:prstGeom prst="rect">
            <a:avLst/>
          </a:prstGeom>
        </p:spPr>
      </p:pic>
      <p:pic>
        <p:nvPicPr>
          <p:cNvPr id="3" name="Picture 2">
            <a:extLst>
              <a:ext uri="{FF2B5EF4-FFF2-40B4-BE49-F238E27FC236}">
                <a16:creationId xmlns:a16="http://schemas.microsoft.com/office/drawing/2014/main" id="{29A08826-875C-49F8-A591-3487984DCD9C}"/>
              </a:ext>
            </a:extLst>
          </p:cNvPr>
          <p:cNvPicPr>
            <a:picLocks noChangeAspect="1"/>
          </p:cNvPicPr>
          <p:nvPr/>
        </p:nvPicPr>
        <p:blipFill rotWithShape="1">
          <a:blip r:embed="rId3"/>
          <a:srcRect l="58025" t="14503" r="8685" b="4093"/>
          <a:stretch/>
        </p:blipFill>
        <p:spPr>
          <a:xfrm>
            <a:off x="6096000" y="-28991"/>
            <a:ext cx="4989094" cy="6862469"/>
          </a:xfrm>
          <a:prstGeom prst="rect">
            <a:avLst/>
          </a:prstGeom>
        </p:spPr>
      </p:pic>
    </p:spTree>
    <p:extLst>
      <p:ext uri="{BB962C8B-B14F-4D97-AF65-F5344CB8AC3E}">
        <p14:creationId xmlns:p14="http://schemas.microsoft.com/office/powerpoint/2010/main" val="209461284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F9D433C0-88CE-49E9-B89A-2732C3D5A2B1}"/>
              </a:ext>
            </a:extLst>
          </p:cNvPr>
          <p:cNvPicPr>
            <a:picLocks noChangeAspect="1"/>
          </p:cNvPicPr>
          <p:nvPr/>
        </p:nvPicPr>
        <p:blipFill>
          <a:blip r:embed="rId2"/>
          <a:stretch>
            <a:fillRect/>
          </a:stretch>
        </p:blipFill>
        <p:spPr>
          <a:xfrm>
            <a:off x="1775791" y="252543"/>
            <a:ext cx="8390680" cy="2230598"/>
          </a:xfrm>
          <a:prstGeom prst="rect">
            <a:avLst/>
          </a:prstGeom>
        </p:spPr>
      </p:pic>
      <p:pic>
        <p:nvPicPr>
          <p:cNvPr id="3" name="Picture 2">
            <a:extLst>
              <a:ext uri="{FF2B5EF4-FFF2-40B4-BE49-F238E27FC236}">
                <a16:creationId xmlns:a16="http://schemas.microsoft.com/office/drawing/2014/main" id="{D85D6D90-19FC-4558-8440-CDAA78859332}"/>
              </a:ext>
            </a:extLst>
          </p:cNvPr>
          <p:cNvPicPr>
            <a:picLocks noChangeAspect="1"/>
          </p:cNvPicPr>
          <p:nvPr/>
        </p:nvPicPr>
        <p:blipFill>
          <a:blip r:embed="rId3"/>
          <a:stretch>
            <a:fillRect/>
          </a:stretch>
        </p:blipFill>
        <p:spPr>
          <a:xfrm>
            <a:off x="2108345" y="2358607"/>
            <a:ext cx="8058126" cy="4246850"/>
          </a:xfrm>
          <a:prstGeom prst="rect">
            <a:avLst/>
          </a:prstGeom>
        </p:spPr>
      </p:pic>
      <p:pic>
        <p:nvPicPr>
          <p:cNvPr id="4" name="Picture 3">
            <a:extLst>
              <a:ext uri="{FF2B5EF4-FFF2-40B4-BE49-F238E27FC236}">
                <a16:creationId xmlns:a16="http://schemas.microsoft.com/office/drawing/2014/main" id="{7BABECF5-5EBD-4864-AAC5-3A972000A56D}"/>
              </a:ext>
            </a:extLst>
          </p:cNvPr>
          <p:cNvPicPr>
            <a:picLocks noChangeAspect="1"/>
          </p:cNvPicPr>
          <p:nvPr/>
        </p:nvPicPr>
        <p:blipFill>
          <a:blip r:embed="rId4"/>
          <a:stretch>
            <a:fillRect/>
          </a:stretch>
        </p:blipFill>
        <p:spPr>
          <a:xfrm>
            <a:off x="1256268" y="2483141"/>
            <a:ext cx="685800" cy="666750"/>
          </a:xfrm>
          <a:prstGeom prst="rect">
            <a:avLst/>
          </a:prstGeom>
        </p:spPr>
      </p:pic>
      <p:pic>
        <p:nvPicPr>
          <p:cNvPr id="5" name="Picture 4">
            <a:extLst>
              <a:ext uri="{FF2B5EF4-FFF2-40B4-BE49-F238E27FC236}">
                <a16:creationId xmlns:a16="http://schemas.microsoft.com/office/drawing/2014/main" id="{5EDE881E-AD55-4FE6-9C8C-DE7ACDBB554D}"/>
              </a:ext>
            </a:extLst>
          </p:cNvPr>
          <p:cNvPicPr>
            <a:picLocks noChangeAspect="1"/>
          </p:cNvPicPr>
          <p:nvPr/>
        </p:nvPicPr>
        <p:blipFill>
          <a:blip r:embed="rId5"/>
          <a:stretch>
            <a:fillRect/>
          </a:stretch>
        </p:blipFill>
        <p:spPr>
          <a:xfrm>
            <a:off x="1003855" y="102639"/>
            <a:ext cx="504825" cy="704850"/>
          </a:xfrm>
          <a:prstGeom prst="rect">
            <a:avLst/>
          </a:prstGeom>
        </p:spPr>
      </p:pic>
      <p:sp>
        <p:nvSpPr>
          <p:cNvPr id="6" name="TextBox 5">
            <a:extLst>
              <a:ext uri="{FF2B5EF4-FFF2-40B4-BE49-F238E27FC236}">
                <a16:creationId xmlns:a16="http://schemas.microsoft.com/office/drawing/2014/main" id="{0DFB9B72-AB1E-43CE-BB78-28C05967F4CE}"/>
              </a:ext>
            </a:extLst>
          </p:cNvPr>
          <p:cNvSpPr txBox="1"/>
          <p:nvPr/>
        </p:nvSpPr>
        <p:spPr>
          <a:xfrm>
            <a:off x="9968360" y="252543"/>
            <a:ext cx="1700463" cy="400110"/>
          </a:xfrm>
          <a:prstGeom prst="rect">
            <a:avLst/>
          </a:prstGeom>
          <a:noFill/>
        </p:spPr>
        <p:txBody>
          <a:bodyPr wrap="square" rtlCol="0">
            <a:spAutoFit/>
          </a:bodyPr>
          <a:lstStyle/>
          <a:p>
            <a:r>
              <a:rPr lang="en-GB" sz="2000" dirty="0">
                <a:latin typeface="HfW cursive" panose="00000500000000000000" pitchFamily="2" charset="0"/>
              </a:rPr>
              <a:t>Inference</a:t>
            </a:r>
            <a:r>
              <a:rPr lang="en-GB" dirty="0"/>
              <a:t> </a:t>
            </a:r>
          </a:p>
        </p:txBody>
      </p:sp>
      <p:sp>
        <p:nvSpPr>
          <p:cNvPr id="7" name="TextBox 6">
            <a:extLst>
              <a:ext uri="{FF2B5EF4-FFF2-40B4-BE49-F238E27FC236}">
                <a16:creationId xmlns:a16="http://schemas.microsoft.com/office/drawing/2014/main" id="{44C59205-6F22-4F7E-8414-CE308A345B39}"/>
              </a:ext>
            </a:extLst>
          </p:cNvPr>
          <p:cNvSpPr txBox="1"/>
          <p:nvPr/>
        </p:nvSpPr>
        <p:spPr>
          <a:xfrm>
            <a:off x="9968359" y="2483141"/>
            <a:ext cx="1700463" cy="400110"/>
          </a:xfrm>
          <a:prstGeom prst="rect">
            <a:avLst/>
          </a:prstGeom>
          <a:noFill/>
        </p:spPr>
        <p:txBody>
          <a:bodyPr wrap="square" rtlCol="0">
            <a:spAutoFit/>
          </a:bodyPr>
          <a:lstStyle/>
          <a:p>
            <a:r>
              <a:rPr lang="en-GB" sz="2000" dirty="0">
                <a:latin typeface="HfW cursive" panose="00000500000000000000" pitchFamily="2" charset="0"/>
              </a:rPr>
              <a:t>Retrieval</a:t>
            </a:r>
            <a:r>
              <a:rPr lang="en-GB" dirty="0"/>
              <a:t> </a:t>
            </a:r>
          </a:p>
        </p:txBody>
      </p:sp>
    </p:spTree>
    <p:extLst>
      <p:ext uri="{BB962C8B-B14F-4D97-AF65-F5344CB8AC3E}">
        <p14:creationId xmlns:p14="http://schemas.microsoft.com/office/powerpoint/2010/main" val="361404497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C2289F5B-EE28-4692-8022-EF55241FA083}"/>
              </a:ext>
            </a:extLst>
          </p:cNvPr>
          <p:cNvPicPr>
            <a:picLocks noChangeAspect="1"/>
          </p:cNvPicPr>
          <p:nvPr/>
        </p:nvPicPr>
        <p:blipFill>
          <a:blip r:embed="rId2"/>
          <a:stretch>
            <a:fillRect/>
          </a:stretch>
        </p:blipFill>
        <p:spPr>
          <a:xfrm>
            <a:off x="769120" y="1098258"/>
            <a:ext cx="11259537" cy="4661483"/>
          </a:xfrm>
          <a:prstGeom prst="rect">
            <a:avLst/>
          </a:prstGeom>
        </p:spPr>
      </p:pic>
      <p:pic>
        <p:nvPicPr>
          <p:cNvPr id="3" name="Picture 2">
            <a:extLst>
              <a:ext uri="{FF2B5EF4-FFF2-40B4-BE49-F238E27FC236}">
                <a16:creationId xmlns:a16="http://schemas.microsoft.com/office/drawing/2014/main" id="{53B5FE65-7FB3-4F88-BB27-8128B5217CAA}"/>
              </a:ext>
            </a:extLst>
          </p:cNvPr>
          <p:cNvPicPr>
            <a:picLocks noChangeAspect="1"/>
          </p:cNvPicPr>
          <p:nvPr/>
        </p:nvPicPr>
        <p:blipFill>
          <a:blip r:embed="rId3"/>
          <a:stretch>
            <a:fillRect/>
          </a:stretch>
        </p:blipFill>
        <p:spPr>
          <a:xfrm>
            <a:off x="163343" y="922901"/>
            <a:ext cx="533400" cy="790575"/>
          </a:xfrm>
          <a:prstGeom prst="rect">
            <a:avLst/>
          </a:prstGeom>
        </p:spPr>
      </p:pic>
      <p:sp>
        <p:nvSpPr>
          <p:cNvPr id="4" name="TextBox 3">
            <a:extLst>
              <a:ext uri="{FF2B5EF4-FFF2-40B4-BE49-F238E27FC236}">
                <a16:creationId xmlns:a16="http://schemas.microsoft.com/office/drawing/2014/main" id="{3DD1AD77-C2EA-4B7D-83B1-C6EBD41199FD}"/>
              </a:ext>
            </a:extLst>
          </p:cNvPr>
          <p:cNvSpPr txBox="1"/>
          <p:nvPr/>
        </p:nvSpPr>
        <p:spPr>
          <a:xfrm>
            <a:off x="9968360" y="252543"/>
            <a:ext cx="2060297" cy="1015663"/>
          </a:xfrm>
          <a:prstGeom prst="rect">
            <a:avLst/>
          </a:prstGeom>
          <a:noFill/>
        </p:spPr>
        <p:txBody>
          <a:bodyPr wrap="square" rtlCol="0">
            <a:spAutoFit/>
          </a:bodyPr>
          <a:lstStyle/>
          <a:p>
            <a:r>
              <a:rPr lang="en-GB" sz="2000" dirty="0">
                <a:latin typeface="HfW cursive" panose="00000500000000000000" pitchFamily="2" charset="0"/>
              </a:rPr>
              <a:t>Give or explain words in context</a:t>
            </a:r>
            <a:r>
              <a:rPr lang="en-GB" dirty="0"/>
              <a:t> </a:t>
            </a:r>
          </a:p>
        </p:txBody>
      </p:sp>
    </p:spTree>
    <p:extLst>
      <p:ext uri="{BB962C8B-B14F-4D97-AF65-F5344CB8AC3E}">
        <p14:creationId xmlns:p14="http://schemas.microsoft.com/office/powerpoint/2010/main" val="59925027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D06D36FA-E8A9-4E57-8686-9DECC5B29DF0}"/>
              </a:ext>
            </a:extLst>
          </p:cNvPr>
          <p:cNvPicPr>
            <a:picLocks noChangeAspect="1"/>
          </p:cNvPicPr>
          <p:nvPr/>
        </p:nvPicPr>
        <p:blipFill>
          <a:blip r:embed="rId2"/>
          <a:stretch>
            <a:fillRect/>
          </a:stretch>
        </p:blipFill>
        <p:spPr>
          <a:xfrm>
            <a:off x="1844952" y="64964"/>
            <a:ext cx="8110899" cy="2061882"/>
          </a:xfrm>
          <a:prstGeom prst="rect">
            <a:avLst/>
          </a:prstGeom>
        </p:spPr>
      </p:pic>
      <p:pic>
        <p:nvPicPr>
          <p:cNvPr id="3" name="Picture 2">
            <a:extLst>
              <a:ext uri="{FF2B5EF4-FFF2-40B4-BE49-F238E27FC236}">
                <a16:creationId xmlns:a16="http://schemas.microsoft.com/office/drawing/2014/main" id="{AA81C23F-C60E-483D-818F-56414BDD813D}"/>
              </a:ext>
            </a:extLst>
          </p:cNvPr>
          <p:cNvPicPr>
            <a:picLocks noChangeAspect="1"/>
          </p:cNvPicPr>
          <p:nvPr/>
        </p:nvPicPr>
        <p:blipFill>
          <a:blip r:embed="rId3"/>
          <a:stretch>
            <a:fillRect/>
          </a:stretch>
        </p:blipFill>
        <p:spPr>
          <a:xfrm>
            <a:off x="2786729" y="2237496"/>
            <a:ext cx="6904201" cy="4620504"/>
          </a:xfrm>
          <a:prstGeom prst="rect">
            <a:avLst/>
          </a:prstGeom>
        </p:spPr>
      </p:pic>
      <p:pic>
        <p:nvPicPr>
          <p:cNvPr id="6" name="Picture 5">
            <a:extLst>
              <a:ext uri="{FF2B5EF4-FFF2-40B4-BE49-F238E27FC236}">
                <a16:creationId xmlns:a16="http://schemas.microsoft.com/office/drawing/2014/main" id="{03369A46-0304-454E-A652-02266A297B35}"/>
              </a:ext>
            </a:extLst>
          </p:cNvPr>
          <p:cNvPicPr>
            <a:picLocks noChangeAspect="1"/>
          </p:cNvPicPr>
          <p:nvPr/>
        </p:nvPicPr>
        <p:blipFill>
          <a:blip r:embed="rId4"/>
          <a:stretch>
            <a:fillRect/>
          </a:stretch>
        </p:blipFill>
        <p:spPr>
          <a:xfrm>
            <a:off x="1969271" y="2237496"/>
            <a:ext cx="647700" cy="638175"/>
          </a:xfrm>
          <a:prstGeom prst="rect">
            <a:avLst/>
          </a:prstGeom>
        </p:spPr>
      </p:pic>
      <p:pic>
        <p:nvPicPr>
          <p:cNvPr id="7" name="Picture 6">
            <a:extLst>
              <a:ext uri="{FF2B5EF4-FFF2-40B4-BE49-F238E27FC236}">
                <a16:creationId xmlns:a16="http://schemas.microsoft.com/office/drawing/2014/main" id="{6F41CAE8-99CF-4CFC-BF84-97616A6BECB4}"/>
              </a:ext>
            </a:extLst>
          </p:cNvPr>
          <p:cNvPicPr>
            <a:picLocks noChangeAspect="1"/>
          </p:cNvPicPr>
          <p:nvPr/>
        </p:nvPicPr>
        <p:blipFill>
          <a:blip r:embed="rId5"/>
          <a:stretch>
            <a:fillRect/>
          </a:stretch>
        </p:blipFill>
        <p:spPr>
          <a:xfrm>
            <a:off x="1163162" y="126585"/>
            <a:ext cx="619125" cy="571500"/>
          </a:xfrm>
          <a:prstGeom prst="rect">
            <a:avLst/>
          </a:prstGeom>
        </p:spPr>
      </p:pic>
      <p:sp>
        <p:nvSpPr>
          <p:cNvPr id="8" name="TextBox 7">
            <a:extLst>
              <a:ext uri="{FF2B5EF4-FFF2-40B4-BE49-F238E27FC236}">
                <a16:creationId xmlns:a16="http://schemas.microsoft.com/office/drawing/2014/main" id="{61867417-93EF-4D2F-BF58-EE08C97A56F7}"/>
              </a:ext>
            </a:extLst>
          </p:cNvPr>
          <p:cNvSpPr txBox="1"/>
          <p:nvPr/>
        </p:nvSpPr>
        <p:spPr>
          <a:xfrm>
            <a:off x="10018516" y="412335"/>
            <a:ext cx="1700463" cy="400110"/>
          </a:xfrm>
          <a:prstGeom prst="rect">
            <a:avLst/>
          </a:prstGeom>
          <a:noFill/>
        </p:spPr>
        <p:txBody>
          <a:bodyPr wrap="square" rtlCol="0">
            <a:spAutoFit/>
          </a:bodyPr>
          <a:lstStyle/>
          <a:p>
            <a:r>
              <a:rPr lang="en-GB" sz="2000" dirty="0">
                <a:latin typeface="HfW cursive" panose="00000500000000000000" pitchFamily="2" charset="0"/>
              </a:rPr>
              <a:t>Retrieval</a:t>
            </a:r>
            <a:r>
              <a:rPr lang="en-GB" dirty="0"/>
              <a:t> </a:t>
            </a:r>
          </a:p>
        </p:txBody>
      </p:sp>
      <p:sp>
        <p:nvSpPr>
          <p:cNvPr id="9" name="TextBox 8">
            <a:extLst>
              <a:ext uri="{FF2B5EF4-FFF2-40B4-BE49-F238E27FC236}">
                <a16:creationId xmlns:a16="http://schemas.microsoft.com/office/drawing/2014/main" id="{AD830FE2-237D-47F0-9B9A-B1102B2340BC}"/>
              </a:ext>
            </a:extLst>
          </p:cNvPr>
          <p:cNvSpPr txBox="1"/>
          <p:nvPr/>
        </p:nvSpPr>
        <p:spPr>
          <a:xfrm>
            <a:off x="10018516" y="2156473"/>
            <a:ext cx="1700463" cy="400110"/>
          </a:xfrm>
          <a:prstGeom prst="rect">
            <a:avLst/>
          </a:prstGeom>
          <a:noFill/>
        </p:spPr>
        <p:txBody>
          <a:bodyPr wrap="square" rtlCol="0">
            <a:spAutoFit/>
          </a:bodyPr>
          <a:lstStyle/>
          <a:p>
            <a:r>
              <a:rPr lang="en-GB" sz="2000" dirty="0">
                <a:latin typeface="HfW cursive" panose="00000500000000000000" pitchFamily="2" charset="0"/>
              </a:rPr>
              <a:t>Retrieval</a:t>
            </a:r>
            <a:r>
              <a:rPr lang="en-GB" dirty="0"/>
              <a:t> </a:t>
            </a:r>
          </a:p>
        </p:txBody>
      </p:sp>
    </p:spTree>
    <p:extLst>
      <p:ext uri="{BB962C8B-B14F-4D97-AF65-F5344CB8AC3E}">
        <p14:creationId xmlns:p14="http://schemas.microsoft.com/office/powerpoint/2010/main" val="31685035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2D189AD6-0002-4D5F-8701-CD455DC82B9D}"/>
              </a:ext>
            </a:extLst>
          </p:cNvPr>
          <p:cNvPicPr>
            <a:picLocks noChangeAspect="1"/>
          </p:cNvPicPr>
          <p:nvPr/>
        </p:nvPicPr>
        <p:blipFill>
          <a:blip r:embed="rId2"/>
          <a:stretch>
            <a:fillRect/>
          </a:stretch>
        </p:blipFill>
        <p:spPr>
          <a:xfrm>
            <a:off x="3140045" y="516887"/>
            <a:ext cx="6134100" cy="6029325"/>
          </a:xfrm>
          <a:prstGeom prst="rect">
            <a:avLst/>
          </a:prstGeom>
        </p:spPr>
      </p:pic>
      <p:pic>
        <p:nvPicPr>
          <p:cNvPr id="5" name="Picture 4">
            <a:extLst>
              <a:ext uri="{FF2B5EF4-FFF2-40B4-BE49-F238E27FC236}">
                <a16:creationId xmlns:a16="http://schemas.microsoft.com/office/drawing/2014/main" id="{27809A69-8298-4EB9-B288-31E7D7701749}"/>
              </a:ext>
            </a:extLst>
          </p:cNvPr>
          <p:cNvPicPr>
            <a:picLocks noChangeAspect="1"/>
          </p:cNvPicPr>
          <p:nvPr/>
        </p:nvPicPr>
        <p:blipFill>
          <a:blip r:embed="rId3"/>
          <a:stretch>
            <a:fillRect/>
          </a:stretch>
        </p:blipFill>
        <p:spPr>
          <a:xfrm>
            <a:off x="2391798" y="350733"/>
            <a:ext cx="657225" cy="533400"/>
          </a:xfrm>
          <a:prstGeom prst="rect">
            <a:avLst/>
          </a:prstGeom>
        </p:spPr>
      </p:pic>
      <p:sp>
        <p:nvSpPr>
          <p:cNvPr id="6" name="TextBox 5">
            <a:extLst>
              <a:ext uri="{FF2B5EF4-FFF2-40B4-BE49-F238E27FC236}">
                <a16:creationId xmlns:a16="http://schemas.microsoft.com/office/drawing/2014/main" id="{859242ED-797D-40A7-AE9D-6A2B95CFB030}"/>
              </a:ext>
            </a:extLst>
          </p:cNvPr>
          <p:cNvSpPr txBox="1"/>
          <p:nvPr/>
        </p:nvSpPr>
        <p:spPr>
          <a:xfrm>
            <a:off x="9968360" y="252543"/>
            <a:ext cx="1700463" cy="400110"/>
          </a:xfrm>
          <a:prstGeom prst="rect">
            <a:avLst/>
          </a:prstGeom>
          <a:noFill/>
        </p:spPr>
        <p:txBody>
          <a:bodyPr wrap="square" rtlCol="0">
            <a:spAutoFit/>
          </a:bodyPr>
          <a:lstStyle/>
          <a:p>
            <a:r>
              <a:rPr lang="en-GB" sz="2000" dirty="0">
                <a:latin typeface="HfW cursive" panose="00000500000000000000" pitchFamily="2" charset="0"/>
              </a:rPr>
              <a:t>Inference</a:t>
            </a:r>
            <a:r>
              <a:rPr lang="en-GB" dirty="0"/>
              <a:t> </a:t>
            </a:r>
          </a:p>
        </p:txBody>
      </p:sp>
    </p:spTree>
    <p:extLst>
      <p:ext uri="{BB962C8B-B14F-4D97-AF65-F5344CB8AC3E}">
        <p14:creationId xmlns:p14="http://schemas.microsoft.com/office/powerpoint/2010/main" val="124740528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p:cNvGraphicFramePr>
            <a:graphicFrameLocks noGrp="1"/>
          </p:cNvGraphicFramePr>
          <p:nvPr>
            <p:extLst>
              <p:ext uri="{D42A27DB-BD31-4B8C-83A1-F6EECF244321}">
                <p14:modId xmlns:p14="http://schemas.microsoft.com/office/powerpoint/2010/main" val="3102110540"/>
              </p:ext>
            </p:extLst>
          </p:nvPr>
        </p:nvGraphicFramePr>
        <p:xfrm>
          <a:off x="768627" y="424254"/>
          <a:ext cx="10288394" cy="4615952"/>
        </p:xfrm>
        <a:graphic>
          <a:graphicData uri="http://schemas.openxmlformats.org/drawingml/2006/table">
            <a:tbl>
              <a:tblPr/>
              <a:tblGrid>
                <a:gridCol w="10288394">
                  <a:extLst>
                    <a:ext uri="{9D8B030D-6E8A-4147-A177-3AD203B41FA5}">
                      <a16:colId xmlns:a16="http://schemas.microsoft.com/office/drawing/2014/main" val="20000"/>
                    </a:ext>
                  </a:extLst>
                </a:gridCol>
              </a:tblGrid>
              <a:tr h="4351338">
                <a:tc>
                  <a:txBody>
                    <a:bodyPr/>
                    <a:lstStyle/>
                    <a:p>
                      <a:r>
                        <a:rPr lang="en-GB" sz="2000" u="sng" dirty="0">
                          <a:solidFill>
                            <a:srgbClr val="000000"/>
                          </a:solidFill>
                          <a:effectLst/>
                          <a:latin typeface="HfW cursive" panose="00000500000000000000" pitchFamily="2" charset="0"/>
                        </a:rPr>
                        <a:t>Reading test Results</a:t>
                      </a:r>
                      <a:br>
                        <a:rPr lang="en-GB" sz="2000" u="sng" dirty="0">
                          <a:solidFill>
                            <a:srgbClr val="000000"/>
                          </a:solidFill>
                          <a:effectLst/>
                          <a:latin typeface="HfW cursive" panose="00000500000000000000" pitchFamily="2" charset="0"/>
                        </a:rPr>
                      </a:br>
                      <a:endParaRPr lang="en-GB" sz="2000" u="sng" dirty="0">
                        <a:solidFill>
                          <a:srgbClr val="000000"/>
                        </a:solidFill>
                        <a:effectLst/>
                        <a:latin typeface="HfW cursive" panose="00000500000000000000" pitchFamily="2" charset="0"/>
                      </a:endParaRPr>
                    </a:p>
                    <a:p>
                      <a:r>
                        <a:rPr lang="en-GB" sz="2000" dirty="0">
                          <a:solidFill>
                            <a:srgbClr val="000000"/>
                          </a:solidFill>
                          <a:effectLst/>
                          <a:latin typeface="HfW cursive" panose="00000500000000000000" pitchFamily="2" charset="0"/>
                        </a:rPr>
                        <a:t>The reading paper consists of questions on retrieval, inference, vocabulary, sequencing/ordering and comparison.</a:t>
                      </a:r>
                    </a:p>
                    <a:p>
                      <a:endParaRPr lang="en-GB" sz="2000" dirty="0">
                        <a:solidFill>
                          <a:srgbClr val="000000"/>
                        </a:solidFill>
                        <a:effectLst/>
                        <a:latin typeface="HfW cursive" panose="00000500000000000000" pitchFamily="2" charset="0"/>
                      </a:endParaRPr>
                    </a:p>
                    <a:p>
                      <a:r>
                        <a:rPr lang="en-GB" sz="2000" dirty="0">
                          <a:solidFill>
                            <a:srgbClr val="000000"/>
                          </a:solidFill>
                          <a:effectLst/>
                          <a:latin typeface="HfW cursive" panose="00000500000000000000" pitchFamily="2" charset="0"/>
                        </a:rPr>
                        <a:t>The reading paper is out of 50 marks</a:t>
                      </a:r>
                      <a:endParaRPr lang="en-GB" sz="2000" dirty="0">
                        <a:effectLst/>
                        <a:latin typeface="HfW cursive" panose="00000500000000000000" pitchFamily="2" charset="0"/>
                      </a:endParaRPr>
                    </a:p>
                    <a:p>
                      <a:endParaRPr lang="en-GB" sz="2000" dirty="0">
                        <a:solidFill>
                          <a:srgbClr val="000000"/>
                        </a:solidFill>
                        <a:effectLst/>
                        <a:latin typeface="HfW cursive" panose="00000500000000000000" pitchFamily="2" charset="0"/>
                      </a:endParaRPr>
                    </a:p>
                    <a:p>
                      <a:r>
                        <a:rPr lang="en-GB" sz="2000" dirty="0">
                          <a:solidFill>
                            <a:srgbClr val="000000"/>
                          </a:solidFill>
                          <a:effectLst/>
                          <a:latin typeface="HfW cursive" panose="00000500000000000000" pitchFamily="2" charset="0"/>
                        </a:rPr>
                        <a:t>A standardised score of 100-109 is classed as age related expectation. 110 and above is at greater depth/ higher standard.</a:t>
                      </a:r>
                      <a:br>
                        <a:rPr lang="en-GB" sz="2000" dirty="0">
                          <a:solidFill>
                            <a:srgbClr val="000000"/>
                          </a:solidFill>
                          <a:effectLst/>
                          <a:latin typeface="HfW cursive" panose="00000500000000000000" pitchFamily="2" charset="0"/>
                        </a:rPr>
                      </a:br>
                      <a:endParaRPr lang="en-GB" sz="2000" dirty="0">
                        <a:solidFill>
                          <a:srgbClr val="000000"/>
                        </a:solidFill>
                        <a:effectLst/>
                        <a:latin typeface="HfW cursive" panose="00000500000000000000" pitchFamily="2" charset="0"/>
                      </a:endParaRPr>
                    </a:p>
                    <a:p>
                      <a:r>
                        <a:rPr lang="en-GB" sz="2000" dirty="0">
                          <a:solidFill>
                            <a:srgbClr val="000000"/>
                          </a:solidFill>
                          <a:effectLst/>
                          <a:latin typeface="HfW cursive" panose="00000500000000000000" pitchFamily="2" charset="0"/>
                        </a:rPr>
                        <a:t>For the 2025 paper you needed to score at least 28 marks to score age related expectation. 40 marks would have been greater depth/higher standard.</a:t>
                      </a:r>
                      <a:br>
                        <a:rPr lang="en-GB" sz="2000" dirty="0">
                          <a:solidFill>
                            <a:srgbClr val="000000"/>
                          </a:solidFill>
                          <a:effectLst/>
                          <a:latin typeface="HfW cursive" panose="00000500000000000000" pitchFamily="2" charset="0"/>
                        </a:rPr>
                      </a:br>
                      <a:br>
                        <a:rPr lang="en-GB" sz="2000" dirty="0">
                          <a:solidFill>
                            <a:srgbClr val="000000"/>
                          </a:solidFill>
                          <a:effectLst/>
                          <a:latin typeface="HfW cursive" panose="00000500000000000000" pitchFamily="2" charset="0"/>
                        </a:rPr>
                      </a:br>
                      <a:r>
                        <a:rPr lang="en-GB" sz="2000" dirty="0">
                          <a:solidFill>
                            <a:srgbClr val="000000"/>
                          </a:solidFill>
                          <a:effectLst/>
                          <a:latin typeface="HfW cursive" panose="00000500000000000000" pitchFamily="2" charset="0"/>
                        </a:rPr>
                        <a:t>Previous guidelines have indicated Year 6 pupils are expected to read at approximately 150-170 words a minute.</a:t>
                      </a:r>
                      <a:endParaRPr lang="en-GB" sz="2000" dirty="0">
                        <a:effectLst/>
                        <a:latin typeface="HfW cursive" panose="00000500000000000000" pitchFamily="2" charset="0"/>
                      </a:endParaRPr>
                    </a:p>
                  </a:txBody>
                  <a:tcPr marL="43953" marR="43953" marT="21976" marB="21976" anchor="ctr">
                    <a:lnL>
                      <a:noFill/>
                    </a:lnL>
                    <a:lnR>
                      <a:noFill/>
                    </a:lnR>
                    <a:lnT>
                      <a:noFill/>
                    </a:lnT>
                    <a:lnB>
                      <a:noFill/>
                    </a:lnB>
                  </a:tcPr>
                </a:tc>
                <a:extLst>
                  <a:ext uri="{0D108BD9-81ED-4DB2-BD59-A6C34878D82A}">
                    <a16:rowId xmlns:a16="http://schemas.microsoft.com/office/drawing/2014/main" val="10000"/>
                  </a:ext>
                </a:extLst>
              </a:tr>
            </a:tbl>
          </a:graphicData>
        </a:graphic>
      </p:graphicFrame>
    </p:spTree>
    <p:extLst>
      <p:ext uri="{BB962C8B-B14F-4D97-AF65-F5344CB8AC3E}">
        <p14:creationId xmlns:p14="http://schemas.microsoft.com/office/powerpoint/2010/main" val="170194168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p:cNvGraphicFramePr>
            <a:graphicFrameLocks noGrp="1"/>
          </p:cNvGraphicFramePr>
          <p:nvPr>
            <p:extLst>
              <p:ext uri="{D42A27DB-BD31-4B8C-83A1-F6EECF244321}">
                <p14:modId xmlns:p14="http://schemas.microsoft.com/office/powerpoint/2010/main" val="1821550643"/>
              </p:ext>
            </p:extLst>
          </p:nvPr>
        </p:nvGraphicFramePr>
        <p:xfrm>
          <a:off x="374561" y="297115"/>
          <a:ext cx="10515600" cy="1432560"/>
        </p:xfrm>
        <a:graphic>
          <a:graphicData uri="http://schemas.openxmlformats.org/drawingml/2006/table">
            <a:tbl>
              <a:tblPr/>
              <a:tblGrid>
                <a:gridCol w="10515600">
                  <a:extLst>
                    <a:ext uri="{9D8B030D-6E8A-4147-A177-3AD203B41FA5}">
                      <a16:colId xmlns:a16="http://schemas.microsoft.com/office/drawing/2014/main" val="20000"/>
                    </a:ext>
                  </a:extLst>
                </a:gridCol>
              </a:tblGrid>
              <a:tr h="0">
                <a:tc>
                  <a:txBody>
                    <a:bodyPr/>
                    <a:lstStyle/>
                    <a:p>
                      <a:r>
                        <a:rPr lang="en-GB" sz="2200" b="1" dirty="0">
                          <a:effectLst/>
                          <a:latin typeface="HfW cursive" panose="00000500000000000000" pitchFamily="2" charset="0"/>
                        </a:rPr>
                        <a:t>Mathematics </a:t>
                      </a:r>
                      <a:endParaRPr lang="en-GB" dirty="0">
                        <a:effectLst/>
                      </a:endParaRPr>
                    </a:p>
                    <a:p>
                      <a:r>
                        <a:rPr lang="en-GB" sz="2200" b="1" dirty="0">
                          <a:effectLst/>
                          <a:latin typeface="HfW cursive" panose="00000500000000000000" pitchFamily="2" charset="0"/>
                        </a:rPr>
                        <a:t>Paper 1 arithmetic paper</a:t>
                      </a:r>
                      <a:endParaRPr lang="en-GB" dirty="0">
                        <a:effectLst/>
                      </a:endParaRPr>
                    </a:p>
                    <a:p>
                      <a:r>
                        <a:rPr lang="en-GB" sz="2200" dirty="0">
                          <a:effectLst/>
                          <a:latin typeface="HfW cursive" panose="00000500000000000000" pitchFamily="2" charset="0"/>
                        </a:rPr>
                        <a:t>30 minutes</a:t>
                      </a:r>
                      <a:endParaRPr lang="en-GB" dirty="0">
                        <a:effectLst/>
                      </a:endParaRPr>
                    </a:p>
                    <a:p>
                      <a:r>
                        <a:rPr lang="en-GB" sz="2200" dirty="0">
                          <a:effectLst/>
                          <a:latin typeface="HfW cursive" panose="00000500000000000000" pitchFamily="2" charset="0"/>
                        </a:rPr>
                        <a:t>36 questions, total of 40 marks </a:t>
                      </a:r>
                      <a:endParaRPr lang="en-GB" dirty="0">
                        <a:effectLst/>
                      </a:endParaRPr>
                    </a:p>
                  </a:txBody>
                  <a:tcPr anchor="ctr">
                    <a:lnL>
                      <a:noFill/>
                    </a:lnL>
                    <a:lnR>
                      <a:noFill/>
                    </a:lnR>
                    <a:lnT>
                      <a:noFill/>
                    </a:lnT>
                    <a:lnB>
                      <a:noFill/>
                    </a:lnB>
                  </a:tcPr>
                </a:tc>
                <a:extLst>
                  <a:ext uri="{0D108BD9-81ED-4DB2-BD59-A6C34878D82A}">
                    <a16:rowId xmlns:a16="http://schemas.microsoft.com/office/drawing/2014/main" val="10000"/>
                  </a:ext>
                </a:extLst>
              </a:tr>
            </a:tbl>
          </a:graphicData>
        </a:graphic>
      </p:graphicFrame>
      <p:pic>
        <p:nvPicPr>
          <p:cNvPr id="13" name="Picture 12">
            <a:extLst>
              <a:ext uri="{FF2B5EF4-FFF2-40B4-BE49-F238E27FC236}">
                <a16:creationId xmlns:a16="http://schemas.microsoft.com/office/drawing/2014/main" id="{17EBC254-84A0-492F-8791-A547C6938498}"/>
              </a:ext>
            </a:extLst>
          </p:cNvPr>
          <p:cNvPicPr>
            <a:picLocks noChangeAspect="1"/>
          </p:cNvPicPr>
          <p:nvPr/>
        </p:nvPicPr>
        <p:blipFill>
          <a:blip r:embed="rId3"/>
          <a:stretch>
            <a:fillRect/>
          </a:stretch>
        </p:blipFill>
        <p:spPr>
          <a:xfrm>
            <a:off x="571499" y="2152213"/>
            <a:ext cx="2907677" cy="901380"/>
          </a:xfrm>
          <a:prstGeom prst="rect">
            <a:avLst/>
          </a:prstGeom>
        </p:spPr>
      </p:pic>
      <p:pic>
        <p:nvPicPr>
          <p:cNvPr id="14" name="Picture 13">
            <a:extLst>
              <a:ext uri="{FF2B5EF4-FFF2-40B4-BE49-F238E27FC236}">
                <a16:creationId xmlns:a16="http://schemas.microsoft.com/office/drawing/2014/main" id="{A3AB11D6-4A93-412B-8532-D68734D4E37D}"/>
              </a:ext>
            </a:extLst>
          </p:cNvPr>
          <p:cNvPicPr>
            <a:picLocks noChangeAspect="1"/>
          </p:cNvPicPr>
          <p:nvPr/>
        </p:nvPicPr>
        <p:blipFill>
          <a:blip r:embed="rId4"/>
          <a:stretch>
            <a:fillRect/>
          </a:stretch>
        </p:blipFill>
        <p:spPr>
          <a:xfrm>
            <a:off x="571499" y="3559510"/>
            <a:ext cx="5415036" cy="995712"/>
          </a:xfrm>
          <a:prstGeom prst="rect">
            <a:avLst/>
          </a:prstGeom>
        </p:spPr>
      </p:pic>
      <p:pic>
        <p:nvPicPr>
          <p:cNvPr id="15" name="Picture 14">
            <a:extLst>
              <a:ext uri="{FF2B5EF4-FFF2-40B4-BE49-F238E27FC236}">
                <a16:creationId xmlns:a16="http://schemas.microsoft.com/office/drawing/2014/main" id="{BFD49E7D-80F1-4117-8F37-269E00CAACBC}"/>
              </a:ext>
            </a:extLst>
          </p:cNvPr>
          <p:cNvPicPr>
            <a:picLocks noChangeAspect="1"/>
          </p:cNvPicPr>
          <p:nvPr/>
        </p:nvPicPr>
        <p:blipFill>
          <a:blip r:embed="rId5"/>
          <a:stretch>
            <a:fillRect/>
          </a:stretch>
        </p:blipFill>
        <p:spPr>
          <a:xfrm>
            <a:off x="470831" y="5061139"/>
            <a:ext cx="3756546" cy="995711"/>
          </a:xfrm>
          <a:prstGeom prst="rect">
            <a:avLst/>
          </a:prstGeom>
        </p:spPr>
      </p:pic>
      <p:pic>
        <p:nvPicPr>
          <p:cNvPr id="16" name="Picture 15">
            <a:extLst>
              <a:ext uri="{FF2B5EF4-FFF2-40B4-BE49-F238E27FC236}">
                <a16:creationId xmlns:a16="http://schemas.microsoft.com/office/drawing/2014/main" id="{B6D9B753-1AC0-44DE-AF2E-272A5DA17693}"/>
              </a:ext>
            </a:extLst>
          </p:cNvPr>
          <p:cNvPicPr>
            <a:picLocks noChangeAspect="1"/>
          </p:cNvPicPr>
          <p:nvPr/>
        </p:nvPicPr>
        <p:blipFill>
          <a:blip r:embed="rId6"/>
          <a:stretch>
            <a:fillRect/>
          </a:stretch>
        </p:blipFill>
        <p:spPr>
          <a:xfrm>
            <a:off x="6422254" y="565469"/>
            <a:ext cx="2931472" cy="772975"/>
          </a:xfrm>
          <a:prstGeom prst="rect">
            <a:avLst/>
          </a:prstGeom>
        </p:spPr>
      </p:pic>
      <p:pic>
        <p:nvPicPr>
          <p:cNvPr id="17" name="Picture 16">
            <a:extLst>
              <a:ext uri="{FF2B5EF4-FFF2-40B4-BE49-F238E27FC236}">
                <a16:creationId xmlns:a16="http://schemas.microsoft.com/office/drawing/2014/main" id="{D2B6A545-C987-48CE-85C1-D4C4562EFD45}"/>
              </a:ext>
            </a:extLst>
          </p:cNvPr>
          <p:cNvPicPr>
            <a:picLocks noChangeAspect="1"/>
          </p:cNvPicPr>
          <p:nvPr/>
        </p:nvPicPr>
        <p:blipFill>
          <a:blip r:embed="rId7"/>
          <a:stretch>
            <a:fillRect/>
          </a:stretch>
        </p:blipFill>
        <p:spPr>
          <a:xfrm>
            <a:off x="6422254" y="1946593"/>
            <a:ext cx="3004598" cy="901380"/>
          </a:xfrm>
          <a:prstGeom prst="rect">
            <a:avLst/>
          </a:prstGeom>
        </p:spPr>
      </p:pic>
      <p:pic>
        <p:nvPicPr>
          <p:cNvPr id="18" name="Picture 17">
            <a:extLst>
              <a:ext uri="{FF2B5EF4-FFF2-40B4-BE49-F238E27FC236}">
                <a16:creationId xmlns:a16="http://schemas.microsoft.com/office/drawing/2014/main" id="{D90303E6-C592-40CB-ACBC-57E478A7BC24}"/>
              </a:ext>
            </a:extLst>
          </p:cNvPr>
          <p:cNvPicPr>
            <a:picLocks noChangeAspect="1"/>
          </p:cNvPicPr>
          <p:nvPr/>
        </p:nvPicPr>
        <p:blipFill>
          <a:blip r:embed="rId8"/>
          <a:stretch>
            <a:fillRect/>
          </a:stretch>
        </p:blipFill>
        <p:spPr>
          <a:xfrm>
            <a:off x="6539918" y="3446060"/>
            <a:ext cx="2738306" cy="921545"/>
          </a:xfrm>
          <a:prstGeom prst="rect">
            <a:avLst/>
          </a:prstGeom>
        </p:spPr>
      </p:pic>
      <p:pic>
        <p:nvPicPr>
          <p:cNvPr id="19" name="Picture 18">
            <a:extLst>
              <a:ext uri="{FF2B5EF4-FFF2-40B4-BE49-F238E27FC236}">
                <a16:creationId xmlns:a16="http://schemas.microsoft.com/office/drawing/2014/main" id="{777711E7-6396-418B-8221-1FCF8ABAC7A7}"/>
              </a:ext>
            </a:extLst>
          </p:cNvPr>
          <p:cNvPicPr>
            <a:picLocks noChangeAspect="1"/>
          </p:cNvPicPr>
          <p:nvPr/>
        </p:nvPicPr>
        <p:blipFill>
          <a:blip r:embed="rId9"/>
          <a:stretch>
            <a:fillRect/>
          </a:stretch>
        </p:blipFill>
        <p:spPr>
          <a:xfrm>
            <a:off x="6539918" y="4859059"/>
            <a:ext cx="3157974" cy="814961"/>
          </a:xfrm>
          <a:prstGeom prst="rect">
            <a:avLst/>
          </a:prstGeom>
        </p:spPr>
      </p:pic>
    </p:spTree>
    <p:extLst>
      <p:ext uri="{BB962C8B-B14F-4D97-AF65-F5344CB8AC3E}">
        <p14:creationId xmlns:p14="http://schemas.microsoft.com/office/powerpoint/2010/main" val="325969778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12">
            <a:extLst>
              <a:ext uri="{FF2B5EF4-FFF2-40B4-BE49-F238E27FC236}">
                <a16:creationId xmlns:a16="http://schemas.microsoft.com/office/drawing/2014/main" id="{E8D076A2-01EC-450E-8D93-4B4283E995AC}"/>
              </a:ext>
            </a:extLst>
          </p:cNvPr>
          <p:cNvPicPr>
            <a:picLocks noChangeAspect="1"/>
          </p:cNvPicPr>
          <p:nvPr/>
        </p:nvPicPr>
        <p:blipFill>
          <a:blip r:embed="rId2"/>
          <a:stretch>
            <a:fillRect/>
          </a:stretch>
        </p:blipFill>
        <p:spPr>
          <a:xfrm>
            <a:off x="802634" y="403699"/>
            <a:ext cx="2800350" cy="1019175"/>
          </a:xfrm>
          <a:prstGeom prst="rect">
            <a:avLst/>
          </a:prstGeom>
        </p:spPr>
      </p:pic>
      <p:pic>
        <p:nvPicPr>
          <p:cNvPr id="14" name="Picture 13">
            <a:extLst>
              <a:ext uri="{FF2B5EF4-FFF2-40B4-BE49-F238E27FC236}">
                <a16:creationId xmlns:a16="http://schemas.microsoft.com/office/drawing/2014/main" id="{AB5C3B8A-C0A2-4C44-85DD-0448074137D6}"/>
              </a:ext>
            </a:extLst>
          </p:cNvPr>
          <p:cNvPicPr>
            <a:picLocks noChangeAspect="1"/>
          </p:cNvPicPr>
          <p:nvPr/>
        </p:nvPicPr>
        <p:blipFill>
          <a:blip r:embed="rId3"/>
          <a:stretch>
            <a:fillRect/>
          </a:stretch>
        </p:blipFill>
        <p:spPr>
          <a:xfrm>
            <a:off x="937557" y="2121170"/>
            <a:ext cx="1714500" cy="590550"/>
          </a:xfrm>
          <a:prstGeom prst="rect">
            <a:avLst/>
          </a:prstGeom>
        </p:spPr>
      </p:pic>
      <p:pic>
        <p:nvPicPr>
          <p:cNvPr id="15" name="Picture 14">
            <a:extLst>
              <a:ext uri="{FF2B5EF4-FFF2-40B4-BE49-F238E27FC236}">
                <a16:creationId xmlns:a16="http://schemas.microsoft.com/office/drawing/2014/main" id="{F9333623-6091-4962-99F2-F649A5136E89}"/>
              </a:ext>
            </a:extLst>
          </p:cNvPr>
          <p:cNvPicPr>
            <a:picLocks noChangeAspect="1"/>
          </p:cNvPicPr>
          <p:nvPr/>
        </p:nvPicPr>
        <p:blipFill>
          <a:blip r:embed="rId4"/>
          <a:stretch>
            <a:fillRect/>
          </a:stretch>
        </p:blipFill>
        <p:spPr>
          <a:xfrm>
            <a:off x="878834" y="3479377"/>
            <a:ext cx="2324100" cy="523875"/>
          </a:xfrm>
          <a:prstGeom prst="rect">
            <a:avLst/>
          </a:prstGeom>
        </p:spPr>
      </p:pic>
      <p:pic>
        <p:nvPicPr>
          <p:cNvPr id="16" name="Picture 15">
            <a:extLst>
              <a:ext uri="{FF2B5EF4-FFF2-40B4-BE49-F238E27FC236}">
                <a16:creationId xmlns:a16="http://schemas.microsoft.com/office/drawing/2014/main" id="{0CF74051-C2E5-4CBF-B4BC-F30EE9444481}"/>
              </a:ext>
            </a:extLst>
          </p:cNvPr>
          <p:cNvPicPr>
            <a:picLocks noChangeAspect="1"/>
          </p:cNvPicPr>
          <p:nvPr/>
        </p:nvPicPr>
        <p:blipFill>
          <a:blip r:embed="rId5"/>
          <a:stretch>
            <a:fillRect/>
          </a:stretch>
        </p:blipFill>
        <p:spPr>
          <a:xfrm>
            <a:off x="878834" y="4669260"/>
            <a:ext cx="2400300" cy="600075"/>
          </a:xfrm>
          <a:prstGeom prst="rect">
            <a:avLst/>
          </a:prstGeom>
        </p:spPr>
      </p:pic>
      <p:pic>
        <p:nvPicPr>
          <p:cNvPr id="17" name="Picture 16">
            <a:extLst>
              <a:ext uri="{FF2B5EF4-FFF2-40B4-BE49-F238E27FC236}">
                <a16:creationId xmlns:a16="http://schemas.microsoft.com/office/drawing/2014/main" id="{69BA6FEB-58E2-4286-AA6A-9596BE1CE8C5}"/>
              </a:ext>
            </a:extLst>
          </p:cNvPr>
          <p:cNvPicPr>
            <a:picLocks noChangeAspect="1"/>
          </p:cNvPicPr>
          <p:nvPr/>
        </p:nvPicPr>
        <p:blipFill>
          <a:blip r:embed="rId6"/>
          <a:stretch>
            <a:fillRect/>
          </a:stretch>
        </p:blipFill>
        <p:spPr>
          <a:xfrm>
            <a:off x="831209" y="5740667"/>
            <a:ext cx="2419350" cy="638175"/>
          </a:xfrm>
          <a:prstGeom prst="rect">
            <a:avLst/>
          </a:prstGeom>
        </p:spPr>
      </p:pic>
      <p:pic>
        <p:nvPicPr>
          <p:cNvPr id="18" name="Picture 17">
            <a:extLst>
              <a:ext uri="{FF2B5EF4-FFF2-40B4-BE49-F238E27FC236}">
                <a16:creationId xmlns:a16="http://schemas.microsoft.com/office/drawing/2014/main" id="{2DAE6773-3BEC-4887-9B39-F478E253A3BC}"/>
              </a:ext>
            </a:extLst>
          </p:cNvPr>
          <p:cNvPicPr>
            <a:picLocks noChangeAspect="1"/>
          </p:cNvPicPr>
          <p:nvPr/>
        </p:nvPicPr>
        <p:blipFill>
          <a:blip r:embed="rId7"/>
          <a:stretch>
            <a:fillRect/>
          </a:stretch>
        </p:blipFill>
        <p:spPr>
          <a:xfrm>
            <a:off x="6526985" y="737074"/>
            <a:ext cx="3276600" cy="685800"/>
          </a:xfrm>
          <a:prstGeom prst="rect">
            <a:avLst/>
          </a:prstGeom>
        </p:spPr>
      </p:pic>
      <p:pic>
        <p:nvPicPr>
          <p:cNvPr id="19" name="Picture 18">
            <a:extLst>
              <a:ext uri="{FF2B5EF4-FFF2-40B4-BE49-F238E27FC236}">
                <a16:creationId xmlns:a16="http://schemas.microsoft.com/office/drawing/2014/main" id="{E507B209-DD76-4D40-A9E2-8CE401532375}"/>
              </a:ext>
            </a:extLst>
          </p:cNvPr>
          <p:cNvPicPr>
            <a:picLocks noChangeAspect="1"/>
          </p:cNvPicPr>
          <p:nvPr/>
        </p:nvPicPr>
        <p:blipFill>
          <a:blip r:embed="rId8"/>
          <a:stretch>
            <a:fillRect/>
          </a:stretch>
        </p:blipFill>
        <p:spPr>
          <a:xfrm>
            <a:off x="6622060" y="2177806"/>
            <a:ext cx="2028825" cy="428625"/>
          </a:xfrm>
          <a:prstGeom prst="rect">
            <a:avLst/>
          </a:prstGeom>
        </p:spPr>
      </p:pic>
      <p:pic>
        <p:nvPicPr>
          <p:cNvPr id="20" name="Picture 19">
            <a:extLst>
              <a:ext uri="{FF2B5EF4-FFF2-40B4-BE49-F238E27FC236}">
                <a16:creationId xmlns:a16="http://schemas.microsoft.com/office/drawing/2014/main" id="{3B7BB962-26ED-482F-800D-365189230F9B}"/>
              </a:ext>
            </a:extLst>
          </p:cNvPr>
          <p:cNvPicPr>
            <a:picLocks noChangeAspect="1"/>
          </p:cNvPicPr>
          <p:nvPr/>
        </p:nvPicPr>
        <p:blipFill>
          <a:blip r:embed="rId9"/>
          <a:stretch>
            <a:fillRect/>
          </a:stretch>
        </p:blipFill>
        <p:spPr>
          <a:xfrm>
            <a:off x="6584135" y="3479377"/>
            <a:ext cx="3162300" cy="771525"/>
          </a:xfrm>
          <a:prstGeom prst="rect">
            <a:avLst/>
          </a:prstGeom>
        </p:spPr>
      </p:pic>
      <p:pic>
        <p:nvPicPr>
          <p:cNvPr id="22" name="Picture 21">
            <a:extLst>
              <a:ext uri="{FF2B5EF4-FFF2-40B4-BE49-F238E27FC236}">
                <a16:creationId xmlns:a16="http://schemas.microsoft.com/office/drawing/2014/main" id="{1B5BA16D-F540-42E4-8DCB-C818858AB5CF}"/>
              </a:ext>
            </a:extLst>
          </p:cNvPr>
          <p:cNvPicPr>
            <a:picLocks noChangeAspect="1"/>
          </p:cNvPicPr>
          <p:nvPr/>
        </p:nvPicPr>
        <p:blipFill>
          <a:blip r:embed="rId10"/>
          <a:stretch>
            <a:fillRect/>
          </a:stretch>
        </p:blipFill>
        <p:spPr>
          <a:xfrm>
            <a:off x="6622060" y="4866673"/>
            <a:ext cx="2705100" cy="514350"/>
          </a:xfrm>
          <a:prstGeom prst="rect">
            <a:avLst/>
          </a:prstGeom>
        </p:spPr>
      </p:pic>
      <p:pic>
        <p:nvPicPr>
          <p:cNvPr id="23" name="Picture 22">
            <a:extLst>
              <a:ext uri="{FF2B5EF4-FFF2-40B4-BE49-F238E27FC236}">
                <a16:creationId xmlns:a16="http://schemas.microsoft.com/office/drawing/2014/main" id="{03BABF77-4BA8-4127-8BE9-48EB0CC32D47}"/>
              </a:ext>
            </a:extLst>
          </p:cNvPr>
          <p:cNvPicPr>
            <a:picLocks noChangeAspect="1"/>
          </p:cNvPicPr>
          <p:nvPr/>
        </p:nvPicPr>
        <p:blipFill>
          <a:blip r:embed="rId11"/>
          <a:stretch>
            <a:fillRect/>
          </a:stretch>
        </p:blipFill>
        <p:spPr>
          <a:xfrm>
            <a:off x="6622060" y="5844393"/>
            <a:ext cx="2076450" cy="590550"/>
          </a:xfrm>
          <a:prstGeom prst="rect">
            <a:avLst/>
          </a:prstGeom>
        </p:spPr>
      </p:pic>
    </p:spTree>
    <p:extLst>
      <p:ext uri="{BB962C8B-B14F-4D97-AF65-F5344CB8AC3E}">
        <p14:creationId xmlns:p14="http://schemas.microsoft.com/office/powerpoint/2010/main" val="374650390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p:cNvGraphicFramePr>
            <a:graphicFrameLocks noGrp="1"/>
          </p:cNvGraphicFramePr>
          <p:nvPr>
            <p:extLst>
              <p:ext uri="{D42A27DB-BD31-4B8C-83A1-F6EECF244321}">
                <p14:modId xmlns:p14="http://schemas.microsoft.com/office/powerpoint/2010/main" val="725904373"/>
              </p:ext>
            </p:extLst>
          </p:nvPr>
        </p:nvGraphicFramePr>
        <p:xfrm>
          <a:off x="142741" y="264607"/>
          <a:ext cx="10515600" cy="762000"/>
        </p:xfrm>
        <a:graphic>
          <a:graphicData uri="http://schemas.openxmlformats.org/drawingml/2006/table">
            <a:tbl>
              <a:tblPr/>
              <a:tblGrid>
                <a:gridCol w="10515600">
                  <a:extLst>
                    <a:ext uri="{9D8B030D-6E8A-4147-A177-3AD203B41FA5}">
                      <a16:colId xmlns:a16="http://schemas.microsoft.com/office/drawing/2014/main" val="20000"/>
                    </a:ext>
                  </a:extLst>
                </a:gridCol>
              </a:tblGrid>
              <a:tr h="0">
                <a:tc>
                  <a:txBody>
                    <a:bodyPr/>
                    <a:lstStyle/>
                    <a:p>
                      <a:r>
                        <a:rPr lang="en-GB" sz="2200" dirty="0">
                          <a:effectLst/>
                          <a:latin typeface="HfW cursive" panose="00000500000000000000" pitchFamily="2" charset="0"/>
                        </a:rPr>
                        <a:t>Papers 2and 3 reasoning papers</a:t>
                      </a:r>
                      <a:endParaRPr lang="en-GB" dirty="0">
                        <a:effectLst/>
                      </a:endParaRPr>
                    </a:p>
                    <a:p>
                      <a:r>
                        <a:rPr lang="en-GB" sz="2200" dirty="0">
                          <a:effectLst/>
                          <a:latin typeface="HfW cursive" panose="00000500000000000000" pitchFamily="2" charset="0"/>
                        </a:rPr>
                        <a:t>40 minutes each </a:t>
                      </a:r>
                      <a:r>
                        <a:rPr lang="en-GB" sz="2200" b="1" dirty="0">
                          <a:effectLst/>
                          <a:latin typeface="HfW cursive" panose="00000500000000000000" pitchFamily="2" charset="0"/>
                        </a:rPr>
                        <a:t>Total of 35 marks for each</a:t>
                      </a:r>
                      <a:endParaRPr lang="en-GB" dirty="0">
                        <a:effectLst/>
                      </a:endParaRPr>
                    </a:p>
                  </a:txBody>
                  <a:tcPr anchor="ctr">
                    <a:lnL>
                      <a:noFill/>
                    </a:lnL>
                    <a:lnR>
                      <a:noFill/>
                    </a:lnR>
                    <a:lnT>
                      <a:noFill/>
                    </a:lnT>
                    <a:lnB>
                      <a:noFill/>
                    </a:lnB>
                  </a:tcPr>
                </a:tc>
                <a:extLst>
                  <a:ext uri="{0D108BD9-81ED-4DB2-BD59-A6C34878D82A}">
                    <a16:rowId xmlns:a16="http://schemas.microsoft.com/office/drawing/2014/main" val="10000"/>
                  </a:ext>
                </a:extLst>
              </a:tr>
            </a:tbl>
          </a:graphicData>
        </a:graphic>
      </p:graphicFrame>
      <p:pic>
        <p:nvPicPr>
          <p:cNvPr id="5" name="Picture 4">
            <a:extLst>
              <a:ext uri="{FF2B5EF4-FFF2-40B4-BE49-F238E27FC236}">
                <a16:creationId xmlns:a16="http://schemas.microsoft.com/office/drawing/2014/main" id="{67D3A457-C966-42DE-96D6-692C3ED1054C}"/>
              </a:ext>
            </a:extLst>
          </p:cNvPr>
          <p:cNvPicPr>
            <a:picLocks noChangeAspect="1"/>
          </p:cNvPicPr>
          <p:nvPr/>
        </p:nvPicPr>
        <p:blipFill>
          <a:blip r:embed="rId3"/>
          <a:stretch>
            <a:fillRect/>
          </a:stretch>
        </p:blipFill>
        <p:spPr>
          <a:xfrm>
            <a:off x="1348574" y="1026607"/>
            <a:ext cx="7224976" cy="2879885"/>
          </a:xfrm>
          <a:prstGeom prst="rect">
            <a:avLst/>
          </a:prstGeom>
        </p:spPr>
      </p:pic>
      <p:pic>
        <p:nvPicPr>
          <p:cNvPr id="6" name="Picture 5">
            <a:extLst>
              <a:ext uri="{FF2B5EF4-FFF2-40B4-BE49-F238E27FC236}">
                <a16:creationId xmlns:a16="http://schemas.microsoft.com/office/drawing/2014/main" id="{0A0AA051-16EE-462F-9B8F-05AB0264737D}"/>
              </a:ext>
            </a:extLst>
          </p:cNvPr>
          <p:cNvPicPr>
            <a:picLocks noChangeAspect="1"/>
          </p:cNvPicPr>
          <p:nvPr/>
        </p:nvPicPr>
        <p:blipFill>
          <a:blip r:embed="rId4"/>
          <a:stretch>
            <a:fillRect/>
          </a:stretch>
        </p:blipFill>
        <p:spPr>
          <a:xfrm>
            <a:off x="1475544" y="3819058"/>
            <a:ext cx="6791325" cy="2886075"/>
          </a:xfrm>
          <a:prstGeom prst="rect">
            <a:avLst/>
          </a:prstGeom>
        </p:spPr>
      </p:pic>
    </p:spTree>
    <p:extLst>
      <p:ext uri="{BB962C8B-B14F-4D97-AF65-F5344CB8AC3E}">
        <p14:creationId xmlns:p14="http://schemas.microsoft.com/office/powerpoint/2010/main" val="107055097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4BFA9471-3BF3-4CA0-A421-A5E6EDCDF688}"/>
              </a:ext>
            </a:extLst>
          </p:cNvPr>
          <p:cNvPicPr>
            <a:picLocks noChangeAspect="1"/>
          </p:cNvPicPr>
          <p:nvPr/>
        </p:nvPicPr>
        <p:blipFill>
          <a:blip r:embed="rId2"/>
          <a:stretch>
            <a:fillRect/>
          </a:stretch>
        </p:blipFill>
        <p:spPr>
          <a:xfrm>
            <a:off x="2719387" y="847725"/>
            <a:ext cx="6753225" cy="5162550"/>
          </a:xfrm>
          <a:prstGeom prst="rect">
            <a:avLst/>
          </a:prstGeom>
        </p:spPr>
      </p:pic>
    </p:spTree>
    <p:extLst>
      <p:ext uri="{BB962C8B-B14F-4D97-AF65-F5344CB8AC3E}">
        <p14:creationId xmlns:p14="http://schemas.microsoft.com/office/powerpoint/2010/main" val="422843165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AA1B4A65-1372-4D2F-A608-8669FEB2F773}"/>
              </a:ext>
            </a:extLst>
          </p:cNvPr>
          <p:cNvPicPr>
            <a:picLocks noChangeAspect="1"/>
          </p:cNvPicPr>
          <p:nvPr/>
        </p:nvPicPr>
        <p:blipFill>
          <a:blip r:embed="rId2"/>
          <a:stretch>
            <a:fillRect/>
          </a:stretch>
        </p:blipFill>
        <p:spPr>
          <a:xfrm>
            <a:off x="2579265" y="653817"/>
            <a:ext cx="6781800" cy="1943100"/>
          </a:xfrm>
          <a:prstGeom prst="rect">
            <a:avLst/>
          </a:prstGeom>
        </p:spPr>
      </p:pic>
      <p:pic>
        <p:nvPicPr>
          <p:cNvPr id="5" name="Picture 4">
            <a:extLst>
              <a:ext uri="{FF2B5EF4-FFF2-40B4-BE49-F238E27FC236}">
                <a16:creationId xmlns:a16="http://schemas.microsoft.com/office/drawing/2014/main" id="{1B1762D8-F890-4AD7-90AC-7F58E420A9FE}"/>
              </a:ext>
            </a:extLst>
          </p:cNvPr>
          <p:cNvPicPr>
            <a:picLocks noChangeAspect="1"/>
          </p:cNvPicPr>
          <p:nvPr/>
        </p:nvPicPr>
        <p:blipFill>
          <a:blip r:embed="rId3"/>
          <a:stretch>
            <a:fillRect/>
          </a:stretch>
        </p:blipFill>
        <p:spPr>
          <a:xfrm>
            <a:off x="2771775" y="3294164"/>
            <a:ext cx="6648450" cy="3105150"/>
          </a:xfrm>
          <a:prstGeom prst="rect">
            <a:avLst/>
          </a:prstGeom>
        </p:spPr>
      </p:pic>
    </p:spTree>
    <p:extLst>
      <p:ext uri="{BB962C8B-B14F-4D97-AF65-F5344CB8AC3E}">
        <p14:creationId xmlns:p14="http://schemas.microsoft.com/office/powerpoint/2010/main" val="87446045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67F97EDD-8B46-4F86-9F83-977557FE4440}"/>
              </a:ext>
            </a:extLst>
          </p:cNvPr>
          <p:cNvPicPr>
            <a:picLocks noChangeAspect="1"/>
          </p:cNvPicPr>
          <p:nvPr/>
        </p:nvPicPr>
        <p:blipFill>
          <a:blip r:embed="rId2"/>
          <a:stretch>
            <a:fillRect/>
          </a:stretch>
        </p:blipFill>
        <p:spPr>
          <a:xfrm>
            <a:off x="2410130" y="638175"/>
            <a:ext cx="6734175" cy="5581650"/>
          </a:xfrm>
          <a:prstGeom prst="rect">
            <a:avLst/>
          </a:prstGeom>
        </p:spPr>
      </p:pic>
    </p:spTree>
    <p:extLst>
      <p:ext uri="{BB962C8B-B14F-4D97-AF65-F5344CB8AC3E}">
        <p14:creationId xmlns:p14="http://schemas.microsoft.com/office/powerpoint/2010/main" val="221256994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p:cNvGraphicFramePr>
            <a:graphicFrameLocks noGrp="1"/>
          </p:cNvGraphicFramePr>
          <p:nvPr>
            <p:extLst>
              <p:ext uri="{D42A27DB-BD31-4B8C-83A1-F6EECF244321}">
                <p14:modId xmlns:p14="http://schemas.microsoft.com/office/powerpoint/2010/main" val="3246408625"/>
              </p:ext>
            </p:extLst>
          </p:nvPr>
        </p:nvGraphicFramePr>
        <p:xfrm>
          <a:off x="615309" y="673555"/>
          <a:ext cx="9979985" cy="5232792"/>
        </p:xfrm>
        <a:graphic>
          <a:graphicData uri="http://schemas.openxmlformats.org/drawingml/2006/table">
            <a:tbl>
              <a:tblPr/>
              <a:tblGrid>
                <a:gridCol w="9979985">
                  <a:extLst>
                    <a:ext uri="{9D8B030D-6E8A-4147-A177-3AD203B41FA5}">
                      <a16:colId xmlns:a16="http://schemas.microsoft.com/office/drawing/2014/main" val="20000"/>
                    </a:ext>
                  </a:extLst>
                </a:gridCol>
              </a:tblGrid>
              <a:tr h="4351338">
                <a:tc>
                  <a:txBody>
                    <a:bodyPr/>
                    <a:lstStyle/>
                    <a:p>
                      <a:r>
                        <a:rPr lang="en-GB" sz="2000" u="sng" dirty="0">
                          <a:solidFill>
                            <a:srgbClr val="000000"/>
                          </a:solidFill>
                          <a:effectLst/>
                          <a:latin typeface="HfW cursive" panose="00000500000000000000" pitchFamily="2" charset="0"/>
                        </a:rPr>
                        <a:t>Maths test results</a:t>
                      </a:r>
                      <a:endParaRPr lang="en-GB" sz="2000" dirty="0">
                        <a:effectLst/>
                        <a:latin typeface="HfW cursive" panose="00000500000000000000" pitchFamily="2" charset="0"/>
                      </a:endParaRPr>
                    </a:p>
                    <a:p>
                      <a:br>
                        <a:rPr lang="en-GB" sz="2000" u="sng" dirty="0">
                          <a:solidFill>
                            <a:srgbClr val="000000"/>
                          </a:solidFill>
                          <a:effectLst/>
                          <a:latin typeface="HfW cursive" panose="00000500000000000000" pitchFamily="2" charset="0"/>
                        </a:rPr>
                      </a:br>
                      <a:endParaRPr lang="en-GB" sz="2000" u="sng" dirty="0">
                        <a:solidFill>
                          <a:srgbClr val="000000"/>
                        </a:solidFill>
                        <a:effectLst/>
                        <a:latin typeface="HfW cursive" panose="00000500000000000000" pitchFamily="2" charset="0"/>
                      </a:endParaRPr>
                    </a:p>
                    <a:p>
                      <a:r>
                        <a:rPr lang="en-GB" sz="2000" dirty="0">
                          <a:solidFill>
                            <a:srgbClr val="000000"/>
                          </a:solidFill>
                          <a:effectLst/>
                          <a:latin typeface="HfW cursive" panose="00000500000000000000" pitchFamily="2" charset="0"/>
                        </a:rPr>
                        <a:t>Arithmetic paper is out of 40 marks, each of the reasoning papers are out of 35 marks, giving a total of 110 marks.</a:t>
                      </a:r>
                      <a:endParaRPr lang="en-GB" sz="2000" dirty="0">
                        <a:effectLst/>
                        <a:latin typeface="HfW cursive" panose="00000500000000000000" pitchFamily="2" charset="0"/>
                      </a:endParaRPr>
                    </a:p>
                    <a:p>
                      <a:br>
                        <a:rPr lang="en-GB" sz="2000" dirty="0">
                          <a:solidFill>
                            <a:srgbClr val="000000"/>
                          </a:solidFill>
                          <a:effectLst/>
                          <a:latin typeface="HfW cursive" panose="00000500000000000000" pitchFamily="2" charset="0"/>
                        </a:rPr>
                      </a:br>
                      <a:endParaRPr lang="en-GB" sz="2000" dirty="0">
                        <a:solidFill>
                          <a:srgbClr val="000000"/>
                        </a:solidFill>
                        <a:effectLst/>
                        <a:latin typeface="HfW cursive" panose="00000500000000000000" pitchFamily="2" charset="0"/>
                      </a:endParaRPr>
                    </a:p>
                    <a:p>
                      <a:r>
                        <a:rPr lang="en-GB" sz="2000" dirty="0">
                          <a:solidFill>
                            <a:srgbClr val="000000"/>
                          </a:solidFill>
                          <a:effectLst/>
                          <a:latin typeface="HfW cursive" panose="00000500000000000000" pitchFamily="2" charset="0"/>
                        </a:rPr>
                        <a:t>Results from all 3 papers are added together to give an overall test score, this is then translated to a standardised score.</a:t>
                      </a:r>
                      <a:endParaRPr lang="en-GB" sz="2000" dirty="0">
                        <a:effectLst/>
                        <a:latin typeface="HfW cursive" panose="00000500000000000000" pitchFamily="2" charset="0"/>
                      </a:endParaRPr>
                    </a:p>
                    <a:p>
                      <a:br>
                        <a:rPr lang="en-GB" sz="2000" dirty="0">
                          <a:solidFill>
                            <a:srgbClr val="000000"/>
                          </a:solidFill>
                          <a:effectLst/>
                          <a:latin typeface="HfW cursive" panose="00000500000000000000" pitchFamily="2" charset="0"/>
                        </a:rPr>
                      </a:br>
                      <a:endParaRPr lang="en-GB" sz="2000" dirty="0">
                        <a:solidFill>
                          <a:srgbClr val="000000"/>
                        </a:solidFill>
                        <a:effectLst/>
                        <a:latin typeface="HfW cursive" panose="00000500000000000000" pitchFamily="2" charset="0"/>
                      </a:endParaRPr>
                    </a:p>
                    <a:p>
                      <a:r>
                        <a:rPr lang="en-GB" sz="2000" dirty="0">
                          <a:solidFill>
                            <a:srgbClr val="000000"/>
                          </a:solidFill>
                          <a:effectLst/>
                          <a:latin typeface="HfW cursive" panose="00000500000000000000" pitchFamily="2" charset="0"/>
                        </a:rPr>
                        <a:t>A standardised score of 100-109 is classed as age related expectation. 110 and above is at greater depth/ higher standard.</a:t>
                      </a:r>
                      <a:endParaRPr lang="en-GB" sz="2000" dirty="0">
                        <a:effectLst/>
                        <a:latin typeface="HfW cursive" panose="00000500000000000000" pitchFamily="2" charset="0"/>
                      </a:endParaRPr>
                    </a:p>
                    <a:p>
                      <a:endParaRPr lang="en-GB" sz="2000" dirty="0">
                        <a:solidFill>
                          <a:srgbClr val="000000"/>
                        </a:solidFill>
                        <a:effectLst/>
                        <a:latin typeface="HfW cursive" panose="00000500000000000000" pitchFamily="2" charset="0"/>
                      </a:endParaRPr>
                    </a:p>
                    <a:p>
                      <a:r>
                        <a:rPr lang="en-GB" sz="2000" dirty="0">
                          <a:solidFill>
                            <a:srgbClr val="000000"/>
                          </a:solidFill>
                          <a:effectLst/>
                          <a:latin typeface="HfW cursive" panose="00000500000000000000" pitchFamily="2" charset="0"/>
                        </a:rPr>
                        <a:t>For the 2025 paper you needed to score at least 58 marks to score age related expectation. 95 marks would have been greater depth/ higher standard.</a:t>
                      </a:r>
                      <a:endParaRPr lang="en-GB" sz="2000" dirty="0">
                        <a:effectLst/>
                        <a:latin typeface="HfW cursive" panose="00000500000000000000" pitchFamily="2" charset="0"/>
                      </a:endParaRPr>
                    </a:p>
                  </a:txBody>
                  <a:tcPr marL="51192" marR="51192" marT="25596" marB="25596" anchor="ctr">
                    <a:lnL>
                      <a:noFill/>
                    </a:lnL>
                    <a:lnR>
                      <a:noFill/>
                    </a:lnR>
                    <a:lnT>
                      <a:noFill/>
                    </a:lnT>
                    <a:lnB>
                      <a:noFill/>
                    </a:lnB>
                  </a:tcPr>
                </a:tc>
                <a:extLst>
                  <a:ext uri="{0D108BD9-81ED-4DB2-BD59-A6C34878D82A}">
                    <a16:rowId xmlns:a16="http://schemas.microsoft.com/office/drawing/2014/main" val="10000"/>
                  </a:ext>
                </a:extLst>
              </a:tr>
            </a:tbl>
          </a:graphicData>
        </a:graphic>
      </p:graphicFrame>
    </p:spTree>
    <p:extLst>
      <p:ext uri="{BB962C8B-B14F-4D97-AF65-F5344CB8AC3E}">
        <p14:creationId xmlns:p14="http://schemas.microsoft.com/office/powerpoint/2010/main" val="269350383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p:cNvGraphicFramePr>
            <a:graphicFrameLocks noGrp="1"/>
          </p:cNvGraphicFramePr>
          <p:nvPr>
            <p:extLst>
              <p:ext uri="{D42A27DB-BD31-4B8C-83A1-F6EECF244321}">
                <p14:modId xmlns:p14="http://schemas.microsoft.com/office/powerpoint/2010/main" val="3837374107"/>
              </p:ext>
            </p:extLst>
          </p:nvPr>
        </p:nvGraphicFramePr>
        <p:xfrm>
          <a:off x="490470" y="155234"/>
          <a:ext cx="10515600" cy="1767840"/>
        </p:xfrm>
        <a:graphic>
          <a:graphicData uri="http://schemas.openxmlformats.org/drawingml/2006/table">
            <a:tbl>
              <a:tblPr/>
              <a:tblGrid>
                <a:gridCol w="10515600">
                  <a:extLst>
                    <a:ext uri="{9D8B030D-6E8A-4147-A177-3AD203B41FA5}">
                      <a16:colId xmlns:a16="http://schemas.microsoft.com/office/drawing/2014/main" val="20000"/>
                    </a:ext>
                  </a:extLst>
                </a:gridCol>
              </a:tblGrid>
              <a:tr h="0">
                <a:tc>
                  <a:txBody>
                    <a:bodyPr/>
                    <a:lstStyle/>
                    <a:p>
                      <a:r>
                        <a:rPr lang="en-GB" sz="2200" dirty="0">
                          <a:solidFill>
                            <a:srgbClr val="000000"/>
                          </a:solidFill>
                          <a:effectLst/>
                          <a:latin typeface="HfW cursive" panose="00000500000000000000" pitchFamily="2" charset="0"/>
                        </a:rPr>
                        <a:t>Writing will be teacher assessed as working towards the expected standard, working at the expected standard or working at greater depth.</a:t>
                      </a:r>
                      <a:endParaRPr lang="en-GB" dirty="0">
                        <a:effectLst/>
                      </a:endParaRPr>
                    </a:p>
                    <a:p>
                      <a:br>
                        <a:rPr lang="en-GB" sz="2200" dirty="0">
                          <a:solidFill>
                            <a:srgbClr val="000000"/>
                          </a:solidFill>
                          <a:effectLst/>
                          <a:latin typeface="HfW cursive" panose="00000500000000000000" pitchFamily="2" charset="0"/>
                        </a:rPr>
                      </a:br>
                      <a:endParaRPr lang="en-GB" sz="2200" dirty="0">
                        <a:solidFill>
                          <a:srgbClr val="000000"/>
                        </a:solidFill>
                        <a:effectLst/>
                        <a:latin typeface="HfW cursive" panose="00000500000000000000" pitchFamily="2" charset="0"/>
                      </a:endParaRPr>
                    </a:p>
                    <a:p>
                      <a:r>
                        <a:rPr lang="en-GB" sz="2200" dirty="0">
                          <a:solidFill>
                            <a:srgbClr val="000000"/>
                          </a:solidFill>
                          <a:effectLst/>
                          <a:latin typeface="HfW cursive" panose="00000500000000000000" pitchFamily="2" charset="0"/>
                        </a:rPr>
                        <a:t>Clear criteria to show evidence for.</a:t>
                      </a:r>
                      <a:endParaRPr lang="en-GB" dirty="0">
                        <a:effectLst/>
                      </a:endParaRPr>
                    </a:p>
                  </a:txBody>
                  <a:tcPr anchor="ctr">
                    <a:lnL>
                      <a:noFill/>
                    </a:lnL>
                    <a:lnR>
                      <a:noFill/>
                    </a:lnR>
                    <a:lnT>
                      <a:noFill/>
                    </a:lnT>
                    <a:lnB>
                      <a:noFill/>
                    </a:lnB>
                  </a:tcPr>
                </a:tc>
                <a:extLst>
                  <a:ext uri="{0D108BD9-81ED-4DB2-BD59-A6C34878D82A}">
                    <a16:rowId xmlns:a16="http://schemas.microsoft.com/office/drawing/2014/main" val="10000"/>
                  </a:ext>
                </a:extLst>
              </a:tr>
            </a:tbl>
          </a:graphicData>
        </a:graphic>
      </p:graphicFrame>
      <p:pic>
        <p:nvPicPr>
          <p:cNvPr id="3" name="Picture 2"/>
          <p:cNvPicPr>
            <a:picLocks noChangeAspect="1"/>
          </p:cNvPicPr>
          <p:nvPr/>
        </p:nvPicPr>
        <p:blipFill>
          <a:blip r:embed="rId3"/>
          <a:stretch>
            <a:fillRect/>
          </a:stretch>
        </p:blipFill>
        <p:spPr>
          <a:xfrm>
            <a:off x="518506" y="2008323"/>
            <a:ext cx="9609524" cy="4476190"/>
          </a:xfrm>
          <a:prstGeom prst="rect">
            <a:avLst/>
          </a:prstGeom>
        </p:spPr>
      </p:pic>
    </p:spTree>
    <p:extLst>
      <p:ext uri="{BB962C8B-B14F-4D97-AF65-F5344CB8AC3E}">
        <p14:creationId xmlns:p14="http://schemas.microsoft.com/office/powerpoint/2010/main" val="380647159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894769C6-9A31-4BD7-8DED-413C8E1EFDC1}"/>
              </a:ext>
            </a:extLst>
          </p:cNvPr>
          <p:cNvPicPr>
            <a:picLocks noChangeAspect="1"/>
          </p:cNvPicPr>
          <p:nvPr/>
        </p:nvPicPr>
        <p:blipFill rotWithShape="1">
          <a:blip r:embed="rId2"/>
          <a:srcRect l="59342" t="32433" r="13026" b="12983"/>
          <a:stretch/>
        </p:blipFill>
        <p:spPr>
          <a:xfrm>
            <a:off x="128336" y="850231"/>
            <a:ext cx="4372690" cy="4858813"/>
          </a:xfrm>
          <a:prstGeom prst="rect">
            <a:avLst/>
          </a:prstGeom>
        </p:spPr>
      </p:pic>
      <p:pic>
        <p:nvPicPr>
          <p:cNvPr id="4" name="Picture 3">
            <a:extLst>
              <a:ext uri="{FF2B5EF4-FFF2-40B4-BE49-F238E27FC236}">
                <a16:creationId xmlns:a16="http://schemas.microsoft.com/office/drawing/2014/main" id="{5441AA9B-9476-455E-8279-FA7BA7D1E6A5}"/>
              </a:ext>
            </a:extLst>
          </p:cNvPr>
          <p:cNvPicPr>
            <a:picLocks noChangeAspect="1"/>
          </p:cNvPicPr>
          <p:nvPr/>
        </p:nvPicPr>
        <p:blipFill rotWithShape="1">
          <a:blip r:embed="rId3"/>
          <a:srcRect l="60132" t="17697" r="13816" b="20000"/>
          <a:stretch/>
        </p:blipFill>
        <p:spPr>
          <a:xfrm>
            <a:off x="4159524" y="850231"/>
            <a:ext cx="4122821" cy="5545950"/>
          </a:xfrm>
          <a:prstGeom prst="rect">
            <a:avLst/>
          </a:prstGeom>
        </p:spPr>
      </p:pic>
      <p:pic>
        <p:nvPicPr>
          <p:cNvPr id="5" name="Picture 4">
            <a:extLst>
              <a:ext uri="{FF2B5EF4-FFF2-40B4-BE49-F238E27FC236}">
                <a16:creationId xmlns:a16="http://schemas.microsoft.com/office/drawing/2014/main" id="{93117D06-72B6-4AAF-B06C-FBB46FBEEFBF}"/>
              </a:ext>
            </a:extLst>
          </p:cNvPr>
          <p:cNvPicPr>
            <a:picLocks noChangeAspect="1"/>
          </p:cNvPicPr>
          <p:nvPr/>
        </p:nvPicPr>
        <p:blipFill rotWithShape="1">
          <a:blip r:embed="rId4"/>
          <a:srcRect l="59474" t="25497" r="14473" b="23275"/>
          <a:stretch/>
        </p:blipFill>
        <p:spPr>
          <a:xfrm>
            <a:off x="7940843" y="1148954"/>
            <a:ext cx="4122821" cy="4560091"/>
          </a:xfrm>
          <a:prstGeom prst="rect">
            <a:avLst/>
          </a:prstGeom>
        </p:spPr>
      </p:pic>
    </p:spTree>
    <p:extLst>
      <p:ext uri="{BB962C8B-B14F-4D97-AF65-F5344CB8AC3E}">
        <p14:creationId xmlns:p14="http://schemas.microsoft.com/office/powerpoint/2010/main" val="154815527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053028" y="535493"/>
            <a:ext cx="8257143" cy="5580952"/>
          </a:xfrm>
          <a:prstGeom prst="rect">
            <a:avLst/>
          </a:prstGeom>
        </p:spPr>
      </p:pic>
    </p:spTree>
    <p:extLst>
      <p:ext uri="{BB962C8B-B14F-4D97-AF65-F5344CB8AC3E}">
        <p14:creationId xmlns:p14="http://schemas.microsoft.com/office/powerpoint/2010/main" val="85411399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F1B7ABB0-FFA3-48B2-83AE-8B28AE78131C}"/>
              </a:ext>
            </a:extLst>
          </p:cNvPr>
          <p:cNvPicPr>
            <a:picLocks noChangeAspect="1"/>
          </p:cNvPicPr>
          <p:nvPr/>
        </p:nvPicPr>
        <p:blipFill rotWithShape="1">
          <a:blip r:embed="rId2"/>
          <a:srcRect l="60133" t="21403" r="13552" b="16375"/>
          <a:stretch/>
        </p:blipFill>
        <p:spPr>
          <a:xfrm>
            <a:off x="0" y="1171074"/>
            <a:ext cx="3208423" cy="4267198"/>
          </a:xfrm>
          <a:prstGeom prst="rect">
            <a:avLst/>
          </a:prstGeom>
        </p:spPr>
      </p:pic>
      <p:pic>
        <p:nvPicPr>
          <p:cNvPr id="3" name="Picture 2">
            <a:extLst>
              <a:ext uri="{FF2B5EF4-FFF2-40B4-BE49-F238E27FC236}">
                <a16:creationId xmlns:a16="http://schemas.microsoft.com/office/drawing/2014/main" id="{0C4226F3-5829-4545-96A7-A6C58643E748}"/>
              </a:ext>
            </a:extLst>
          </p:cNvPr>
          <p:cNvPicPr>
            <a:picLocks noChangeAspect="1"/>
          </p:cNvPicPr>
          <p:nvPr/>
        </p:nvPicPr>
        <p:blipFill rotWithShape="1">
          <a:blip r:embed="rId3"/>
          <a:srcRect l="64539" t="21403" r="11382" b="10292"/>
          <a:stretch/>
        </p:blipFill>
        <p:spPr>
          <a:xfrm>
            <a:off x="3376864" y="894345"/>
            <a:ext cx="2935707" cy="4684295"/>
          </a:xfrm>
          <a:prstGeom prst="rect">
            <a:avLst/>
          </a:prstGeom>
        </p:spPr>
      </p:pic>
      <p:pic>
        <p:nvPicPr>
          <p:cNvPr id="4" name="Picture 3">
            <a:extLst>
              <a:ext uri="{FF2B5EF4-FFF2-40B4-BE49-F238E27FC236}">
                <a16:creationId xmlns:a16="http://schemas.microsoft.com/office/drawing/2014/main" id="{122EEDAB-263B-49EF-969A-D0A1AA6CE3E7}"/>
              </a:ext>
            </a:extLst>
          </p:cNvPr>
          <p:cNvPicPr>
            <a:picLocks noChangeAspect="1"/>
          </p:cNvPicPr>
          <p:nvPr/>
        </p:nvPicPr>
        <p:blipFill rotWithShape="1">
          <a:blip r:embed="rId4"/>
          <a:srcRect l="61974" t="16609" r="12631" b="19766"/>
          <a:stretch/>
        </p:blipFill>
        <p:spPr>
          <a:xfrm>
            <a:off x="6204288" y="1054765"/>
            <a:ext cx="3096126" cy="4363454"/>
          </a:xfrm>
          <a:prstGeom prst="rect">
            <a:avLst/>
          </a:prstGeom>
        </p:spPr>
      </p:pic>
      <p:pic>
        <p:nvPicPr>
          <p:cNvPr id="5" name="Picture 4">
            <a:extLst>
              <a:ext uri="{FF2B5EF4-FFF2-40B4-BE49-F238E27FC236}">
                <a16:creationId xmlns:a16="http://schemas.microsoft.com/office/drawing/2014/main" id="{C2E5D662-A253-4B6D-862D-2F9648EDC369}"/>
              </a:ext>
            </a:extLst>
          </p:cNvPr>
          <p:cNvPicPr>
            <a:picLocks noChangeAspect="1"/>
          </p:cNvPicPr>
          <p:nvPr/>
        </p:nvPicPr>
        <p:blipFill rotWithShape="1">
          <a:blip r:embed="rId5"/>
          <a:srcRect l="62434" t="21169" r="12171" b="44211"/>
          <a:stretch/>
        </p:blipFill>
        <p:spPr>
          <a:xfrm>
            <a:off x="9095874" y="1937082"/>
            <a:ext cx="3096126" cy="2374232"/>
          </a:xfrm>
          <a:prstGeom prst="rect">
            <a:avLst/>
          </a:prstGeom>
        </p:spPr>
      </p:pic>
    </p:spTree>
    <p:extLst>
      <p:ext uri="{BB962C8B-B14F-4D97-AF65-F5344CB8AC3E}">
        <p14:creationId xmlns:p14="http://schemas.microsoft.com/office/powerpoint/2010/main" val="238283012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400758" y="938519"/>
            <a:ext cx="8257143" cy="3847619"/>
          </a:xfrm>
          <a:prstGeom prst="rect">
            <a:avLst/>
          </a:prstGeom>
        </p:spPr>
      </p:pic>
    </p:spTree>
    <p:extLst>
      <p:ext uri="{BB962C8B-B14F-4D97-AF65-F5344CB8AC3E}">
        <p14:creationId xmlns:p14="http://schemas.microsoft.com/office/powerpoint/2010/main" val="125849497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7C951A11-5C92-4D0E-BA99-54B8646FD2A8}"/>
              </a:ext>
            </a:extLst>
          </p:cNvPr>
          <p:cNvPicPr>
            <a:picLocks noChangeAspect="1"/>
          </p:cNvPicPr>
          <p:nvPr/>
        </p:nvPicPr>
        <p:blipFill rotWithShape="1">
          <a:blip r:embed="rId2"/>
          <a:srcRect l="61052" t="27369" r="13027" b="15555"/>
          <a:stretch/>
        </p:blipFill>
        <p:spPr>
          <a:xfrm>
            <a:off x="288757" y="1026693"/>
            <a:ext cx="4022195" cy="4981803"/>
          </a:xfrm>
          <a:prstGeom prst="rect">
            <a:avLst/>
          </a:prstGeom>
        </p:spPr>
      </p:pic>
      <p:pic>
        <p:nvPicPr>
          <p:cNvPr id="5" name="Picture 4">
            <a:extLst>
              <a:ext uri="{FF2B5EF4-FFF2-40B4-BE49-F238E27FC236}">
                <a16:creationId xmlns:a16="http://schemas.microsoft.com/office/drawing/2014/main" id="{C0C53659-1321-4082-84D1-2DA9FF99FD2E}"/>
              </a:ext>
            </a:extLst>
          </p:cNvPr>
          <p:cNvPicPr>
            <a:picLocks noChangeAspect="1"/>
          </p:cNvPicPr>
          <p:nvPr/>
        </p:nvPicPr>
        <p:blipFill rotWithShape="1">
          <a:blip r:embed="rId3"/>
          <a:srcRect l="60526" t="26668" r="14737" b="12280"/>
          <a:stretch/>
        </p:blipFill>
        <p:spPr>
          <a:xfrm>
            <a:off x="4122820" y="753979"/>
            <a:ext cx="3838439" cy="5328896"/>
          </a:xfrm>
          <a:prstGeom prst="rect">
            <a:avLst/>
          </a:prstGeom>
        </p:spPr>
      </p:pic>
      <p:pic>
        <p:nvPicPr>
          <p:cNvPr id="6" name="Picture 5">
            <a:extLst>
              <a:ext uri="{FF2B5EF4-FFF2-40B4-BE49-F238E27FC236}">
                <a16:creationId xmlns:a16="http://schemas.microsoft.com/office/drawing/2014/main" id="{DFF45B85-DD99-4176-814B-EF69C757DD31}"/>
              </a:ext>
            </a:extLst>
          </p:cNvPr>
          <p:cNvPicPr>
            <a:picLocks noChangeAspect="1"/>
          </p:cNvPicPr>
          <p:nvPr/>
        </p:nvPicPr>
        <p:blipFill rotWithShape="1">
          <a:blip r:embed="rId4"/>
          <a:srcRect l="60262" t="29942" r="12237" b="12982"/>
          <a:stretch/>
        </p:blipFill>
        <p:spPr>
          <a:xfrm>
            <a:off x="7812505" y="753978"/>
            <a:ext cx="4267200" cy="4981803"/>
          </a:xfrm>
          <a:prstGeom prst="rect">
            <a:avLst/>
          </a:prstGeom>
        </p:spPr>
      </p:pic>
    </p:spTree>
    <p:extLst>
      <p:ext uri="{BB962C8B-B14F-4D97-AF65-F5344CB8AC3E}">
        <p14:creationId xmlns:p14="http://schemas.microsoft.com/office/powerpoint/2010/main" val="308568975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3334481B-F045-4FF3-9F78-E8A4383BA55D}"/>
              </a:ext>
            </a:extLst>
          </p:cNvPr>
          <p:cNvSpPr/>
          <p:nvPr/>
        </p:nvSpPr>
        <p:spPr>
          <a:xfrm>
            <a:off x="344555" y="302359"/>
            <a:ext cx="11224592" cy="6247864"/>
          </a:xfrm>
          <a:prstGeom prst="rect">
            <a:avLst/>
          </a:prstGeom>
        </p:spPr>
        <p:txBody>
          <a:bodyPr wrap="square">
            <a:spAutoFit/>
          </a:bodyPr>
          <a:lstStyle/>
          <a:p>
            <a:pPr algn="ctr"/>
            <a:r>
              <a:rPr lang="en-GB" sz="2000" b="1" dirty="0">
                <a:latin typeface="HfW cursive" panose="00000500000000000000" pitchFamily="2" charset="0"/>
              </a:rPr>
              <a:t>So what can we all do to help our year 6 be ready for the tests and for secondary school?</a:t>
            </a:r>
          </a:p>
          <a:p>
            <a:endParaRPr lang="en-GB" sz="2000" dirty="0">
              <a:latin typeface="HfW cursive" panose="00000500000000000000" pitchFamily="2" charset="0"/>
            </a:endParaRPr>
          </a:p>
          <a:p>
            <a:r>
              <a:rPr lang="en-GB" sz="2000" dirty="0">
                <a:latin typeface="HfW cursive" panose="00000500000000000000" pitchFamily="2" charset="0"/>
              </a:rPr>
              <a:t>In school we already providing additional support and boosters to the children to help consolidate their learning from year 6 and previous years and to help prepare them for what to expect in the tests. </a:t>
            </a:r>
          </a:p>
          <a:p>
            <a:endParaRPr lang="en-GB" sz="2000" dirty="0">
              <a:latin typeface="HfW cursive" panose="00000500000000000000" pitchFamily="2" charset="0"/>
            </a:endParaRPr>
          </a:p>
          <a:p>
            <a:r>
              <a:rPr lang="en-GB" sz="2000" dirty="0">
                <a:latin typeface="HfW cursive" panose="00000500000000000000" pitchFamily="2" charset="0"/>
              </a:rPr>
              <a:t>We have purchased CGP books and revision guides to use with all of year 6. </a:t>
            </a:r>
          </a:p>
          <a:p>
            <a:endParaRPr lang="en-GB" sz="2000" dirty="0">
              <a:latin typeface="HfW cursive" panose="00000500000000000000" pitchFamily="2" charset="0"/>
            </a:endParaRPr>
          </a:p>
          <a:p>
            <a:r>
              <a:rPr lang="en-GB" sz="2000" dirty="0">
                <a:latin typeface="HfW cursive" panose="00000500000000000000" pitchFamily="2" charset="0"/>
              </a:rPr>
              <a:t>At home there are also many ways that you can support your child: </a:t>
            </a:r>
          </a:p>
          <a:p>
            <a:endParaRPr lang="en-GB" sz="2000" dirty="0">
              <a:latin typeface="HfW cursive" panose="00000500000000000000" pitchFamily="2" charset="0"/>
            </a:endParaRPr>
          </a:p>
          <a:p>
            <a:r>
              <a:rPr lang="en-GB" sz="2000" dirty="0">
                <a:latin typeface="HfW cursive" panose="00000500000000000000" pitchFamily="2" charset="0"/>
              </a:rPr>
              <a:t>Continue to read with your child and ask questions about the characters, setting, plot and subject matter.  This will further support their fluency and comprehension skills. Get them to read aloud regularly to help develop fluency and speed.</a:t>
            </a:r>
          </a:p>
          <a:p>
            <a:endParaRPr lang="en-GB" sz="2000" dirty="0">
              <a:latin typeface="HfW cursive" panose="00000500000000000000" pitchFamily="2" charset="0"/>
            </a:endParaRPr>
          </a:p>
          <a:p>
            <a:r>
              <a:rPr lang="en-GB" sz="2000" dirty="0">
                <a:latin typeface="HfW cursive" panose="00000500000000000000" pitchFamily="2" charset="0"/>
              </a:rPr>
              <a:t>Practise weekly spellings and spellings from the year 5 and 6 list which they have in their homework diaries.</a:t>
            </a:r>
          </a:p>
          <a:p>
            <a:endParaRPr lang="en-GB" sz="2000" dirty="0">
              <a:latin typeface="HfW cursive" panose="00000500000000000000" pitchFamily="2" charset="0"/>
            </a:endParaRPr>
          </a:p>
          <a:p>
            <a:r>
              <a:rPr lang="en-GB" sz="2000" dirty="0">
                <a:latin typeface="HfW cursive" panose="00000500000000000000" pitchFamily="2" charset="0"/>
              </a:rPr>
              <a:t>Discuss the meanings of words as part of general conversations.</a:t>
            </a:r>
          </a:p>
          <a:p>
            <a:endParaRPr lang="en-GB" sz="2000" dirty="0"/>
          </a:p>
        </p:txBody>
      </p:sp>
    </p:spTree>
    <p:extLst>
      <p:ext uri="{BB962C8B-B14F-4D97-AF65-F5344CB8AC3E}">
        <p14:creationId xmlns:p14="http://schemas.microsoft.com/office/powerpoint/2010/main" val="1438857078"/>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F44F5657-FDB7-407D-8BCB-737FD3BA86F7}"/>
              </a:ext>
            </a:extLst>
          </p:cNvPr>
          <p:cNvSpPr/>
          <p:nvPr/>
        </p:nvSpPr>
        <p:spPr>
          <a:xfrm>
            <a:off x="450573" y="426809"/>
            <a:ext cx="11224592" cy="5847755"/>
          </a:xfrm>
          <a:prstGeom prst="rect">
            <a:avLst/>
          </a:prstGeom>
        </p:spPr>
        <p:txBody>
          <a:bodyPr wrap="square">
            <a:spAutoFit/>
          </a:bodyPr>
          <a:lstStyle/>
          <a:p>
            <a:r>
              <a:rPr lang="en-GB" sz="2200" dirty="0">
                <a:latin typeface="HfW cursive" panose="00000500000000000000" pitchFamily="2" charset="0"/>
              </a:rPr>
              <a:t>Practise times tables. Speed and accuracy of table recall is key to all areas of maths so any quick-fire practice will help to build your child’s confidence as a mathematician.</a:t>
            </a:r>
          </a:p>
          <a:p>
            <a:endParaRPr lang="en-GB" sz="2200" dirty="0">
              <a:latin typeface="HfW cursive" panose="00000500000000000000" pitchFamily="2" charset="0"/>
            </a:endParaRPr>
          </a:p>
          <a:p>
            <a:r>
              <a:rPr lang="en-GB" sz="2200" dirty="0">
                <a:latin typeface="HfW cursive" panose="00000500000000000000" pitchFamily="2" charset="0"/>
              </a:rPr>
              <a:t>Solve real life maths problems - Maths is everywhere and children really benefit from experiencing and practising maths in real-life and daily contexts. This could be calculating travel time, weighing ingredients, adding up bills, calculating the time until bed or their next tv show or even just counting.</a:t>
            </a:r>
          </a:p>
          <a:p>
            <a:endParaRPr lang="en-GB" sz="2200" dirty="0">
              <a:latin typeface="HfW cursive" panose="00000500000000000000" pitchFamily="2" charset="0"/>
            </a:endParaRPr>
          </a:p>
          <a:p>
            <a:endParaRPr lang="en-GB" sz="2200" dirty="0">
              <a:latin typeface="HfW cursive" panose="00000500000000000000" pitchFamily="2" charset="0"/>
            </a:endParaRPr>
          </a:p>
          <a:p>
            <a:r>
              <a:rPr lang="en-GB" sz="2200" dirty="0">
                <a:latin typeface="HfW cursive" panose="00000500000000000000" pitchFamily="2" charset="0"/>
              </a:rPr>
              <a:t>Please ensure homework is completed each week and let us know of any concerns.</a:t>
            </a:r>
          </a:p>
          <a:p>
            <a:endParaRPr lang="en-GB" sz="2200" dirty="0">
              <a:latin typeface="HfW cursive" panose="00000500000000000000" pitchFamily="2" charset="0"/>
            </a:endParaRPr>
          </a:p>
          <a:p>
            <a:r>
              <a:rPr lang="en-GB" sz="2200" dirty="0">
                <a:latin typeface="HfW cursive" panose="00000500000000000000" pitchFamily="2" charset="0"/>
              </a:rPr>
              <a:t>Together we can really ensure that all of the children are ready for the tests which will mean they are in an excellent position to cope with secondary school.</a:t>
            </a:r>
          </a:p>
        </p:txBody>
      </p:sp>
    </p:spTree>
    <p:extLst>
      <p:ext uri="{BB962C8B-B14F-4D97-AF65-F5344CB8AC3E}">
        <p14:creationId xmlns:p14="http://schemas.microsoft.com/office/powerpoint/2010/main" val="395707425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p:cNvGraphicFramePr>
            <a:graphicFrameLocks noGrp="1"/>
          </p:cNvGraphicFramePr>
          <p:nvPr>
            <p:extLst>
              <p:ext uri="{D42A27DB-BD31-4B8C-83A1-F6EECF244321}">
                <p14:modId xmlns:p14="http://schemas.microsoft.com/office/powerpoint/2010/main" val="1459780119"/>
              </p:ext>
            </p:extLst>
          </p:nvPr>
        </p:nvGraphicFramePr>
        <p:xfrm>
          <a:off x="318052" y="88790"/>
          <a:ext cx="10827025" cy="6756002"/>
        </p:xfrm>
        <a:graphic>
          <a:graphicData uri="http://schemas.openxmlformats.org/drawingml/2006/table">
            <a:tbl>
              <a:tblPr/>
              <a:tblGrid>
                <a:gridCol w="10827025">
                  <a:extLst>
                    <a:ext uri="{9D8B030D-6E8A-4147-A177-3AD203B41FA5}">
                      <a16:colId xmlns:a16="http://schemas.microsoft.com/office/drawing/2014/main" val="20000"/>
                    </a:ext>
                  </a:extLst>
                </a:gridCol>
              </a:tblGrid>
              <a:tr h="6524045">
                <a:tc>
                  <a:txBody>
                    <a:bodyPr/>
                    <a:lstStyle/>
                    <a:p>
                      <a:r>
                        <a:rPr lang="en-GB" sz="2000" dirty="0">
                          <a:solidFill>
                            <a:srgbClr val="000000"/>
                          </a:solidFill>
                          <a:effectLst/>
                          <a:latin typeface="HfW cursive" panose="00000500000000000000" pitchFamily="2" charset="0"/>
                          <a:cs typeface="Calibri" panose="020F0502020204030204" pitchFamily="34" charset="0"/>
                        </a:rPr>
                        <a:t>Revision guides are available to purchase from the school office.</a:t>
                      </a:r>
                    </a:p>
                    <a:p>
                      <a:endParaRPr lang="en-GB" sz="2000" dirty="0">
                        <a:effectLst/>
                        <a:latin typeface="HfW cursive" panose="00000500000000000000" pitchFamily="2" charset="0"/>
                        <a:cs typeface="Calibri" panose="020F0502020204030204" pitchFamily="34" charset="0"/>
                      </a:endParaRPr>
                    </a:p>
                    <a:p>
                      <a:endParaRPr lang="en-GB" sz="800" dirty="0">
                        <a:solidFill>
                          <a:srgbClr val="000000"/>
                        </a:solidFill>
                        <a:effectLst/>
                        <a:latin typeface="HfW cursive" panose="00000500000000000000" pitchFamily="2" charset="0"/>
                        <a:cs typeface="Calibri" panose="020F0502020204030204" pitchFamily="34" charset="0"/>
                      </a:endParaRPr>
                    </a:p>
                    <a:p>
                      <a:r>
                        <a:rPr lang="en-GB" sz="2000" u="sng" dirty="0">
                          <a:solidFill>
                            <a:srgbClr val="000000"/>
                          </a:solidFill>
                          <a:effectLst/>
                          <a:latin typeface="HfW cursive" panose="00000500000000000000" pitchFamily="2" charset="0"/>
                          <a:cs typeface="Calibri" panose="020F0502020204030204" pitchFamily="34" charset="0"/>
                        </a:rPr>
                        <a:t>Helpful websites</a:t>
                      </a:r>
                      <a:r>
                        <a:rPr lang="en-GB" sz="2000" dirty="0">
                          <a:solidFill>
                            <a:srgbClr val="000000"/>
                          </a:solidFill>
                          <a:effectLst/>
                          <a:latin typeface="HfW cursive" panose="00000500000000000000" pitchFamily="2" charset="0"/>
                          <a:cs typeface="Calibri" panose="020F0502020204030204" pitchFamily="34" charset="0"/>
                        </a:rPr>
                        <a:t>-</a:t>
                      </a:r>
                      <a:endParaRPr lang="en-GB" sz="2000" dirty="0">
                        <a:effectLst/>
                        <a:latin typeface="HfW cursive" panose="00000500000000000000" pitchFamily="2" charset="0"/>
                        <a:cs typeface="Calibri" panose="020F0502020204030204" pitchFamily="34" charset="0"/>
                      </a:endParaRPr>
                    </a:p>
                    <a:p>
                      <a:r>
                        <a:rPr lang="en-GB" sz="2000" dirty="0" err="1">
                          <a:solidFill>
                            <a:srgbClr val="000000"/>
                          </a:solidFill>
                          <a:effectLst/>
                          <a:latin typeface="HfW cursive" panose="00000500000000000000" pitchFamily="2" charset="0"/>
                          <a:cs typeface="Calibri" panose="020F0502020204030204" pitchFamily="34" charset="0"/>
                        </a:rPr>
                        <a:t>Mathsbot</a:t>
                      </a:r>
                      <a:endParaRPr lang="en-GB" sz="2000" dirty="0">
                        <a:effectLst/>
                        <a:latin typeface="HfW cursive" panose="00000500000000000000" pitchFamily="2" charset="0"/>
                        <a:cs typeface="Calibri" panose="020F0502020204030204" pitchFamily="34" charset="0"/>
                      </a:endParaRPr>
                    </a:p>
                    <a:p>
                      <a:r>
                        <a:rPr lang="en-GB" sz="2000" dirty="0">
                          <a:solidFill>
                            <a:srgbClr val="000000"/>
                          </a:solidFill>
                          <a:effectLst/>
                          <a:latin typeface="HfW cursive" panose="00000500000000000000" pitchFamily="2" charset="0"/>
                          <a:cs typeface="Calibri" panose="020F0502020204030204" pitchFamily="34" charset="0"/>
                        </a:rPr>
                        <a:t>Times Tables Rockstars</a:t>
                      </a:r>
                      <a:endParaRPr lang="en-GB" sz="2000" dirty="0">
                        <a:effectLst/>
                        <a:latin typeface="HfW cursive" panose="00000500000000000000" pitchFamily="2" charset="0"/>
                        <a:cs typeface="Calibri" panose="020F0502020204030204" pitchFamily="34" charset="0"/>
                      </a:endParaRPr>
                    </a:p>
                    <a:p>
                      <a:r>
                        <a:rPr lang="en-GB" sz="2000" dirty="0">
                          <a:solidFill>
                            <a:srgbClr val="000000"/>
                          </a:solidFill>
                          <a:effectLst/>
                          <a:latin typeface="HfW cursive" panose="00000500000000000000" pitchFamily="2" charset="0"/>
                          <a:cs typeface="Calibri" panose="020F0502020204030204" pitchFamily="34" charset="0"/>
                        </a:rPr>
                        <a:t>Gary Hall SATs organiser</a:t>
                      </a:r>
                      <a:endParaRPr lang="en-GB" sz="2000" dirty="0">
                        <a:effectLst/>
                        <a:latin typeface="HfW cursive" panose="00000500000000000000" pitchFamily="2" charset="0"/>
                        <a:cs typeface="Calibri" panose="020F0502020204030204" pitchFamily="34" charset="0"/>
                      </a:endParaRPr>
                    </a:p>
                    <a:p>
                      <a:r>
                        <a:rPr lang="en-GB" sz="2000" dirty="0">
                          <a:solidFill>
                            <a:srgbClr val="000000"/>
                          </a:solidFill>
                          <a:effectLst/>
                          <a:latin typeface="HfW cursive" panose="00000500000000000000" pitchFamily="2" charset="0"/>
                          <a:cs typeface="Calibri" panose="020F0502020204030204" pitchFamily="34" charset="0"/>
                        </a:rPr>
                        <a:t>Reading Plus</a:t>
                      </a:r>
                      <a:endParaRPr lang="en-GB" sz="2000" dirty="0">
                        <a:effectLst/>
                        <a:latin typeface="HfW cursive" panose="00000500000000000000" pitchFamily="2" charset="0"/>
                        <a:cs typeface="Calibri" panose="020F0502020204030204" pitchFamily="34" charset="0"/>
                      </a:endParaRPr>
                    </a:p>
                    <a:p>
                      <a:r>
                        <a:rPr lang="en-GB" sz="2000" dirty="0">
                          <a:solidFill>
                            <a:srgbClr val="000000"/>
                          </a:solidFill>
                          <a:effectLst/>
                          <a:latin typeface="HfW cursive" panose="00000500000000000000" pitchFamily="2" charset="0"/>
                          <a:cs typeface="Calibri" panose="020F0502020204030204" pitchFamily="34" charset="0"/>
                        </a:rPr>
                        <a:t>Mathletics</a:t>
                      </a:r>
                    </a:p>
                    <a:p>
                      <a:r>
                        <a:rPr lang="en-GB" sz="2000" dirty="0">
                          <a:solidFill>
                            <a:srgbClr val="000000"/>
                          </a:solidFill>
                          <a:effectLst/>
                          <a:latin typeface="HfW cursive" panose="00000500000000000000" pitchFamily="2" charset="0"/>
                          <a:cs typeface="Calibri" panose="020F0502020204030204" pitchFamily="34" charset="0"/>
                        </a:rPr>
                        <a:t>Spellzone</a:t>
                      </a:r>
                      <a:endParaRPr lang="en-GB" sz="2000" dirty="0">
                        <a:effectLst/>
                        <a:latin typeface="HfW cursive" panose="00000500000000000000" pitchFamily="2" charset="0"/>
                        <a:cs typeface="Calibri" panose="020F0502020204030204" pitchFamily="34" charset="0"/>
                      </a:endParaRPr>
                    </a:p>
                    <a:p>
                      <a:r>
                        <a:rPr lang="en-GB" sz="2000" dirty="0" err="1">
                          <a:solidFill>
                            <a:srgbClr val="000000"/>
                          </a:solidFill>
                          <a:effectLst/>
                          <a:latin typeface="HfW cursive" panose="00000500000000000000" pitchFamily="2" charset="0"/>
                          <a:cs typeface="Calibri" panose="020F0502020204030204" pitchFamily="34" charset="0"/>
                        </a:rPr>
                        <a:t>Spellingframe</a:t>
                      </a:r>
                      <a:endParaRPr lang="en-GB" sz="2000" dirty="0">
                        <a:solidFill>
                          <a:srgbClr val="000000"/>
                        </a:solidFill>
                        <a:effectLst/>
                        <a:latin typeface="HfW cursive" panose="00000500000000000000" pitchFamily="2" charset="0"/>
                        <a:cs typeface="Calibri" panose="020F0502020204030204" pitchFamily="34" charset="0"/>
                      </a:endParaRPr>
                    </a:p>
                    <a:p>
                      <a:endParaRPr lang="en-GB" sz="2000" dirty="0">
                        <a:effectLst/>
                        <a:latin typeface="HfW cursive" panose="00000500000000000000" pitchFamily="2" charset="0"/>
                        <a:cs typeface="Calibri" panose="020F0502020204030204" pitchFamily="34" charset="0"/>
                      </a:endParaRPr>
                    </a:p>
                    <a:p>
                      <a:endParaRPr lang="en-GB" sz="800" dirty="0">
                        <a:solidFill>
                          <a:srgbClr val="000000"/>
                        </a:solidFill>
                        <a:effectLst/>
                        <a:latin typeface="HfW cursive" panose="00000500000000000000" pitchFamily="2" charset="0"/>
                        <a:cs typeface="Calibri" panose="020F0502020204030204" pitchFamily="34" charset="0"/>
                      </a:endParaRPr>
                    </a:p>
                    <a:p>
                      <a:r>
                        <a:rPr lang="en-GB" sz="2000" u="sng" dirty="0">
                          <a:solidFill>
                            <a:srgbClr val="000000"/>
                          </a:solidFill>
                          <a:effectLst/>
                          <a:latin typeface="HfW cursive" panose="00000500000000000000" pitchFamily="2" charset="0"/>
                          <a:cs typeface="Calibri" panose="020F0502020204030204" pitchFamily="34" charset="0"/>
                        </a:rPr>
                        <a:t>Support that will be on school website</a:t>
                      </a:r>
                      <a:r>
                        <a:rPr lang="en-GB" sz="2000" dirty="0">
                          <a:solidFill>
                            <a:srgbClr val="000000"/>
                          </a:solidFill>
                          <a:effectLst/>
                          <a:latin typeface="HfW cursive" panose="00000500000000000000" pitchFamily="2" charset="0"/>
                          <a:cs typeface="Calibri" panose="020F0502020204030204" pitchFamily="34" charset="0"/>
                        </a:rPr>
                        <a:t>- </a:t>
                      </a:r>
                      <a:endParaRPr lang="en-GB" sz="2000" dirty="0">
                        <a:effectLst/>
                        <a:latin typeface="HfW cursive" panose="00000500000000000000" pitchFamily="2" charset="0"/>
                        <a:cs typeface="Calibri" panose="020F0502020204030204" pitchFamily="34" charset="0"/>
                      </a:endParaRPr>
                    </a:p>
                    <a:p>
                      <a:r>
                        <a:rPr lang="en-GB" sz="2000" dirty="0">
                          <a:solidFill>
                            <a:srgbClr val="000000"/>
                          </a:solidFill>
                          <a:effectLst/>
                          <a:latin typeface="HfW cursive" panose="00000500000000000000" pitchFamily="2" charset="0"/>
                          <a:cs typeface="Calibri" panose="020F0502020204030204" pitchFamily="34" charset="0"/>
                        </a:rPr>
                        <a:t>Year six revision for maths and grammar terminology can be found in-</a:t>
                      </a:r>
                      <a:endParaRPr lang="en-GB" sz="2000" dirty="0">
                        <a:effectLst/>
                        <a:latin typeface="HfW cursive" panose="00000500000000000000" pitchFamily="2" charset="0"/>
                        <a:cs typeface="Calibri" panose="020F0502020204030204" pitchFamily="34" charset="0"/>
                      </a:endParaRPr>
                    </a:p>
                    <a:p>
                      <a:r>
                        <a:rPr lang="en-GB" sz="2000" dirty="0">
                          <a:solidFill>
                            <a:srgbClr val="000000"/>
                          </a:solidFill>
                          <a:effectLst/>
                          <a:latin typeface="HfW cursive" panose="00000500000000000000" pitchFamily="2" charset="0"/>
                          <a:cs typeface="Calibri" panose="020F0502020204030204" pitchFamily="34" charset="0"/>
                        </a:rPr>
                        <a:t>Curriculum- Year 6 -SATs information </a:t>
                      </a:r>
                      <a:endParaRPr lang="en-GB" sz="2000" dirty="0">
                        <a:effectLst/>
                        <a:latin typeface="HfW cursive" panose="00000500000000000000" pitchFamily="2" charset="0"/>
                        <a:cs typeface="Calibri" panose="020F0502020204030204" pitchFamily="34" charset="0"/>
                      </a:endParaRPr>
                    </a:p>
                    <a:p>
                      <a:r>
                        <a:rPr lang="en-GB" sz="2000" dirty="0">
                          <a:solidFill>
                            <a:srgbClr val="000000"/>
                          </a:solidFill>
                          <a:effectLst/>
                          <a:latin typeface="HfW cursive" panose="00000500000000000000" pitchFamily="2" charset="0"/>
                          <a:cs typeface="Calibri" panose="020F0502020204030204" pitchFamily="34" charset="0"/>
                        </a:rPr>
                        <a:t>Along with sample papers.</a:t>
                      </a:r>
                    </a:p>
                    <a:p>
                      <a:br>
                        <a:rPr lang="en-GB" sz="2000" dirty="0">
                          <a:solidFill>
                            <a:srgbClr val="000000"/>
                          </a:solidFill>
                          <a:effectLst/>
                          <a:latin typeface="HfW cursive" panose="00000500000000000000" pitchFamily="2" charset="0"/>
                          <a:cs typeface="Calibri" panose="020F0502020204030204" pitchFamily="34" charset="0"/>
                        </a:rPr>
                      </a:br>
                      <a:endParaRPr lang="en-GB" sz="2000" dirty="0">
                        <a:solidFill>
                          <a:srgbClr val="000000"/>
                        </a:solidFill>
                        <a:effectLst/>
                        <a:latin typeface="HfW cursive" panose="00000500000000000000" pitchFamily="2" charset="0"/>
                        <a:cs typeface="Calibri" panose="020F0502020204030204" pitchFamily="34" charset="0"/>
                      </a:endParaRPr>
                    </a:p>
                    <a:p>
                      <a:r>
                        <a:rPr lang="en-GB" sz="2000" dirty="0">
                          <a:solidFill>
                            <a:srgbClr val="000000"/>
                          </a:solidFill>
                          <a:effectLst/>
                          <a:latin typeface="HfW cursive" panose="00000500000000000000" pitchFamily="2" charset="0"/>
                          <a:cs typeface="Calibri" panose="020F0502020204030204" pitchFamily="34" charset="0"/>
                        </a:rPr>
                        <a:t>Information pack for you to take home with timetable, guidance on the tests and example questions from previous tests.</a:t>
                      </a:r>
                      <a:endParaRPr lang="en-GB" sz="2000" dirty="0">
                        <a:effectLst/>
                        <a:latin typeface="HfW cursive" panose="00000500000000000000" pitchFamily="2" charset="0"/>
                        <a:cs typeface="Calibri" panose="020F0502020204030204" pitchFamily="34" charset="0"/>
                      </a:endParaRPr>
                    </a:p>
                    <a:p>
                      <a:br>
                        <a:rPr lang="en-GB" sz="1200" dirty="0">
                          <a:solidFill>
                            <a:srgbClr val="000000"/>
                          </a:solidFill>
                          <a:effectLst/>
                          <a:latin typeface="HfW cursive" panose="00000500000000000000" pitchFamily="2" charset="0"/>
                        </a:rPr>
                      </a:br>
                      <a:endParaRPr lang="en-GB" sz="1200" dirty="0">
                        <a:solidFill>
                          <a:srgbClr val="000000"/>
                        </a:solidFill>
                        <a:effectLst/>
                        <a:latin typeface="HfW cursive" panose="00000500000000000000" pitchFamily="2" charset="0"/>
                      </a:endParaRPr>
                    </a:p>
                    <a:p>
                      <a:br>
                        <a:rPr lang="en-GB" sz="1000" dirty="0">
                          <a:effectLst/>
                        </a:rPr>
                      </a:br>
                      <a:endParaRPr lang="en-GB" sz="1000" dirty="0">
                        <a:effectLst/>
                      </a:endParaRPr>
                    </a:p>
                  </a:txBody>
                  <a:tcPr marL="50402" marR="50402" marT="25201" marB="25201" anchor="ctr">
                    <a:lnL>
                      <a:noFill/>
                    </a:lnL>
                    <a:lnR>
                      <a:noFill/>
                    </a:lnR>
                    <a:lnT>
                      <a:noFill/>
                    </a:lnT>
                    <a:lnB>
                      <a:noFill/>
                    </a:lnB>
                  </a:tcPr>
                </a:tc>
                <a:extLst>
                  <a:ext uri="{0D108BD9-81ED-4DB2-BD59-A6C34878D82A}">
                    <a16:rowId xmlns:a16="http://schemas.microsoft.com/office/drawing/2014/main" val="10000"/>
                  </a:ext>
                </a:extLst>
              </a:tr>
            </a:tbl>
          </a:graphicData>
        </a:graphic>
      </p:graphicFrame>
    </p:spTree>
    <p:extLst>
      <p:ext uri="{BB962C8B-B14F-4D97-AF65-F5344CB8AC3E}">
        <p14:creationId xmlns:p14="http://schemas.microsoft.com/office/powerpoint/2010/main" val="384149555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331</TotalTime>
  <Words>811</Words>
  <Application>Microsoft Office PowerPoint</Application>
  <PresentationFormat>Widescreen</PresentationFormat>
  <Paragraphs>109</Paragraphs>
  <Slides>33</Slides>
  <Notes>8</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33</vt:i4>
      </vt:variant>
    </vt:vector>
  </HeadingPairs>
  <TitlesOfParts>
    <vt:vector size="38" baseType="lpstr">
      <vt:lpstr>Arial</vt:lpstr>
      <vt:lpstr>Calibri</vt:lpstr>
      <vt:lpstr>Calibri Light</vt:lpstr>
      <vt:lpstr>HfW cursive</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Alex Marriott</dc:creator>
  <cp:lastModifiedBy>Natasha  Webber</cp:lastModifiedBy>
  <cp:revision>52</cp:revision>
  <cp:lastPrinted>2022-02-03T07:46:19Z</cp:lastPrinted>
  <dcterms:created xsi:type="dcterms:W3CDTF">2020-01-19T12:34:00Z</dcterms:created>
  <dcterms:modified xsi:type="dcterms:W3CDTF">2026-01-12T17:36:50Z</dcterms:modified>
</cp:coreProperties>
</file>