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340" r:id="rId3"/>
    <p:sldId id="343" r:id="rId4"/>
    <p:sldId id="328" r:id="rId5"/>
    <p:sldId id="257" r:id="rId6"/>
    <p:sldId id="306" r:id="rId7"/>
    <p:sldId id="317" r:id="rId8"/>
    <p:sldId id="319" r:id="rId9"/>
    <p:sldId id="321" r:id="rId10"/>
    <p:sldId id="327" r:id="rId11"/>
    <p:sldId id="309" r:id="rId12"/>
    <p:sldId id="334" r:id="rId13"/>
    <p:sldId id="335" r:id="rId14"/>
    <p:sldId id="318" r:id="rId15"/>
    <p:sldId id="323" r:id="rId16"/>
    <p:sldId id="341" r:id="rId17"/>
    <p:sldId id="342" r:id="rId18"/>
    <p:sldId id="322" r:id="rId19"/>
    <p:sldId id="324" r:id="rId20"/>
    <p:sldId id="337" r:id="rId21"/>
    <p:sldId id="338" r:id="rId22"/>
    <p:sldId id="326" r:id="rId23"/>
    <p:sldId id="279" r:id="rId24"/>
    <p:sldId id="269" r:id="rId25"/>
    <p:sldId id="330" r:id="rId26"/>
    <p:sldId id="336" r:id="rId27"/>
    <p:sldId id="331" r:id="rId28"/>
    <p:sldId id="332" r:id="rId29"/>
    <p:sldId id="339" r:id="rId30"/>
    <p:sldId id="314" r:id="rId31"/>
    <p:sldId id="271" r:id="rId32"/>
    <p:sldId id="344" r:id="rId33"/>
    <p:sldId id="284" r:id="rId3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rew Sharp" initials="AS" lastIdx="0" clrIdx="0">
    <p:extLst>
      <p:ext uri="{19B8F6BF-5375-455C-9EA6-DF929625EA0E}">
        <p15:presenceInfo xmlns:p15="http://schemas.microsoft.com/office/powerpoint/2012/main" userId="Andrew Shar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82" autoAdjust="0"/>
    <p:restoredTop sz="94660"/>
  </p:normalViewPr>
  <p:slideViewPr>
    <p:cSldViewPr>
      <p:cViewPr varScale="1">
        <p:scale>
          <a:sx n="81" d="100"/>
          <a:sy n="81" d="100"/>
        </p:scale>
        <p:origin x="1603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525D3C-F273-4575-8CB8-8E51E39CFA8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DBEC0-904D-4189-A974-5533C815C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294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Many</a:t>
            </a:r>
            <a:r>
              <a:rPr lang="en-GB" baseline="0" dirty="0"/>
              <a:t> sites in UK, in France &amp; Spain, RJS (as long….12 years) because…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ADBEC0-904D-4189-A974-5533C815CE0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079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ADBEC0-904D-4189-A974-5533C815CE02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939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085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438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350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978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316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591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221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662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007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811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65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DF1B9-2B93-4299-8C4F-C84E57DFCDC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00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ww.google.co.uk/url?sa=i&amp;rct=j&amp;q=&amp;esrc=s&amp;source=images&amp;cd=&amp;cad=rja&amp;uact=8&amp;ved=0CAcQjRw&amp;url=http://www.geograph.org.uk/photo/175997&amp;ei=d2dwVczXAsGd7ga7joOADQ&amp;bvm=bv.94911696,d.ZGU&amp;psig=AFQjCNGR17anOobQ2ztyerw8n7Y9ZhMWnQ&amp;ust=1433516273373406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gl.co.uk/Files/DocumentManagerDocuments/AdventureUK/PGL-Gift-Shop-Price-List.pdf" TargetMode="External"/><Relationship Id="rId2" Type="http://schemas.openxmlformats.org/officeDocument/2006/relationships/hyperlink" Target="https://www.pgl.co.uk/Files/DocumentManagerDocuments/AdventureUK/Evening%20Entertainment/PGL-Barton-Hall-Evening-Activities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pgl.co.uk/Files/DocumentManagerDocuments/Web/Kit%20Lists/PGL-What-To-Wear-Checklist.pdf" TargetMode="External"/><Relationship Id="rId4" Type="http://schemas.openxmlformats.org/officeDocument/2006/relationships/hyperlink" Target="https://www.pgl.co.uk/Files/DocumentManagerDocuments/Web/Kit%20Lists/PGL-Kit-List-UK.pdf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9F506B-8C3B-4E94-A906-F90605352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500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76672"/>
            <a:ext cx="7200800" cy="3456384"/>
          </a:xfrm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Barton Hall </a:t>
            </a:r>
            <a:br>
              <a:rPr lang="en-GB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  <a:r>
              <a:rPr lang="en-GB" sz="6600" b="1" baseline="30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</a:t>
            </a:r>
            <a:r>
              <a:rPr lang="en-GB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25</a:t>
            </a:r>
            <a:r>
              <a:rPr lang="en-GB" sz="6600" b="1" baseline="30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June 2027</a:t>
            </a:r>
            <a:br>
              <a:rPr lang="en-GB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GB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190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2AC17-820C-4B2C-9D6B-AB4F84FE4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E193B-73E2-413D-995A-42EE9FC001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PGL Barton Hall = £471.27</a:t>
            </a:r>
          </a:p>
          <a:p>
            <a:endParaRPr lang="en-GB" sz="2800" dirty="0"/>
          </a:p>
          <a:p>
            <a:pPr marL="0" indent="0">
              <a:buNone/>
            </a:pPr>
            <a:r>
              <a:rPr lang="en-GB" sz="2800" dirty="0"/>
              <a:t>Price includes accommodation, food and all activities from Monday afternoon until Friday afternoon. 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Transport cost = £40</a:t>
            </a:r>
          </a:p>
          <a:p>
            <a:endParaRPr lang="en-GB" sz="2800" dirty="0"/>
          </a:p>
          <a:p>
            <a:r>
              <a:rPr lang="en-GB" sz="2800" dirty="0"/>
              <a:t>Total = £511.27 (approximate based on 65 attending)</a:t>
            </a:r>
          </a:p>
        </p:txBody>
      </p:sp>
    </p:spTree>
    <p:extLst>
      <p:ext uri="{BB962C8B-B14F-4D97-AF65-F5344CB8AC3E}">
        <p14:creationId xmlns:p14="http://schemas.microsoft.com/office/powerpoint/2010/main" val="1637448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82822-5305-4E3A-8BD8-63929A182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988" y="0"/>
            <a:ext cx="8229600" cy="1143000"/>
          </a:xfrm>
        </p:spPr>
        <p:txBody>
          <a:bodyPr/>
          <a:lstStyle/>
          <a:p>
            <a:r>
              <a:rPr lang="en-GB" dirty="0"/>
              <a:t>Payment schedule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C2699-9F20-4F09-A6D6-3D1635EF06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412" y="908720"/>
            <a:ext cx="8383060" cy="5544616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400" dirty="0"/>
              <a:t>£65 (non-refundable) paid in June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400" dirty="0"/>
              <a:t>£125 required by 30</a:t>
            </a:r>
            <a:r>
              <a:rPr lang="en-GB" sz="2400" baseline="30000" dirty="0"/>
              <a:t>th</a:t>
            </a:r>
            <a:r>
              <a:rPr lang="en-GB" sz="2400" dirty="0"/>
              <a:t> September 2026 </a:t>
            </a:r>
            <a:r>
              <a:rPr lang="en-GB" sz="2400" b="1" dirty="0"/>
              <a:t>(if not paid, please do)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400" dirty="0"/>
              <a:t>£100 by 14</a:t>
            </a:r>
            <a:r>
              <a:rPr lang="en-GB" sz="2400" baseline="30000" dirty="0"/>
              <a:t>th</a:t>
            </a:r>
            <a:r>
              <a:rPr lang="en-GB" sz="2400" dirty="0"/>
              <a:t> December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400" dirty="0"/>
              <a:t>£100 by 26</a:t>
            </a:r>
            <a:r>
              <a:rPr lang="en-GB" sz="2400" baseline="30000" dirty="0"/>
              <a:t>th</a:t>
            </a:r>
            <a:r>
              <a:rPr lang="en-GB" sz="2400" dirty="0"/>
              <a:t> February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400" dirty="0"/>
              <a:t>Final balance payment (£121.27) by 12</a:t>
            </a:r>
            <a:r>
              <a:rPr lang="en-GB" sz="2400" baseline="30000" dirty="0"/>
              <a:t>th</a:t>
            </a:r>
            <a:r>
              <a:rPr lang="en-GB" sz="2400" dirty="0"/>
              <a:t> April 2027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400" dirty="0"/>
              <a:t>Payments can be made as and when you’re able to in order to meet the schedule. </a:t>
            </a:r>
          </a:p>
          <a:p>
            <a:pPr marL="0" indent="0">
              <a:lnSpc>
                <a:spcPct val="150000"/>
              </a:lnSpc>
              <a:buNone/>
            </a:pPr>
            <a:endParaRPr lang="en-GB" sz="2400" dirty="0"/>
          </a:p>
          <a:p>
            <a:pPr marL="0" indent="0">
              <a:lnSpc>
                <a:spcPct val="150000"/>
              </a:lnSpc>
              <a:buNone/>
            </a:pPr>
            <a:r>
              <a:rPr lang="en-GB" sz="2400" dirty="0"/>
              <a:t>Two spaces left - £190 (non refundable)</a:t>
            </a:r>
          </a:p>
        </p:txBody>
      </p:sp>
    </p:spTree>
    <p:extLst>
      <p:ext uri="{BB962C8B-B14F-4D97-AF65-F5344CB8AC3E}">
        <p14:creationId xmlns:p14="http://schemas.microsoft.com/office/powerpoint/2010/main" val="565622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69866F-FD0E-47C1-904C-6454C42393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603208"/>
            <a:ext cx="8823385" cy="59221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F9B60D2-7357-4D7E-87E0-90A3683E540B}"/>
              </a:ext>
            </a:extLst>
          </p:cNvPr>
          <p:cNvSpPr txBox="1"/>
          <p:nvPr/>
        </p:nvSpPr>
        <p:spPr>
          <a:xfrm>
            <a:off x="4067944" y="0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Aims</a:t>
            </a:r>
          </a:p>
        </p:txBody>
      </p:sp>
    </p:spTree>
    <p:extLst>
      <p:ext uri="{BB962C8B-B14F-4D97-AF65-F5344CB8AC3E}">
        <p14:creationId xmlns:p14="http://schemas.microsoft.com/office/powerpoint/2010/main" val="22089227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0706"/>
            <a:ext cx="8229600" cy="1143000"/>
          </a:xfrm>
        </p:spPr>
        <p:txBody>
          <a:bodyPr/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Travel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2C472A-D778-435B-97A3-D4C9483DC0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06" y="1119735"/>
            <a:ext cx="9069988" cy="493682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4380158-BF53-4EDB-A0F4-F3654AA5A593}"/>
              </a:ext>
            </a:extLst>
          </p:cNvPr>
          <p:cNvSpPr/>
          <p:nvPr/>
        </p:nvSpPr>
        <p:spPr>
          <a:xfrm>
            <a:off x="2339752" y="6237312"/>
            <a:ext cx="54726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Nearest Emergency Dept is Torbay Hospital (1.9 miles)</a:t>
            </a:r>
          </a:p>
        </p:txBody>
      </p:sp>
    </p:spTree>
    <p:extLst>
      <p:ext uri="{BB962C8B-B14F-4D97-AF65-F5344CB8AC3E}">
        <p14:creationId xmlns:p14="http://schemas.microsoft.com/office/powerpoint/2010/main" val="1518058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7AAD61-164A-40FD-A3FA-ADB78DC188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807" y="1124744"/>
            <a:ext cx="8766386" cy="51125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6D7CEC-3833-4BBD-AA85-FBAF0CFF66D0}"/>
              </a:ext>
            </a:extLst>
          </p:cNvPr>
          <p:cNvSpPr txBox="1"/>
          <p:nvPr/>
        </p:nvSpPr>
        <p:spPr>
          <a:xfrm>
            <a:off x="3995936" y="116632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Food</a:t>
            </a:r>
          </a:p>
        </p:txBody>
      </p:sp>
    </p:spTree>
    <p:extLst>
      <p:ext uri="{BB962C8B-B14F-4D97-AF65-F5344CB8AC3E}">
        <p14:creationId xmlns:p14="http://schemas.microsoft.com/office/powerpoint/2010/main" val="1194996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96" y="34636"/>
            <a:ext cx="9011700" cy="6507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435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B37EAB7-8E1B-4009-AE87-E6008B0B0B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598" y="440668"/>
            <a:ext cx="8672804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547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27D523A-FA2F-4FE8-B2B6-E633A83CAE6E}"/>
              </a:ext>
            </a:extLst>
          </p:cNvPr>
          <p:cNvSpPr txBox="1"/>
          <p:nvPr/>
        </p:nvSpPr>
        <p:spPr>
          <a:xfrm>
            <a:off x="3203848" y="137612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Accommodation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D77072-00E1-48F7-BB0D-A8414AE305DA}"/>
              </a:ext>
            </a:extLst>
          </p:cNvPr>
          <p:cNvSpPr txBox="1"/>
          <p:nvPr/>
        </p:nvSpPr>
        <p:spPr>
          <a:xfrm>
            <a:off x="611560" y="980728"/>
            <a:ext cx="3600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Main House</a:t>
            </a:r>
          </a:p>
          <a:p>
            <a:endParaRPr lang="en-GB" b="1" dirty="0"/>
          </a:p>
          <a:p>
            <a:r>
              <a:rPr lang="en-GB" dirty="0"/>
              <a:t>6 pupils (same sex) to a room</a:t>
            </a:r>
          </a:p>
          <a:p>
            <a:endParaRPr lang="en-GB" dirty="0"/>
          </a:p>
          <a:p>
            <a:r>
              <a:rPr lang="en-GB" dirty="0" err="1"/>
              <a:t>En</a:t>
            </a:r>
            <a:r>
              <a:rPr lang="en-GB" dirty="0"/>
              <a:t>-suite for each room</a:t>
            </a:r>
          </a:p>
          <a:p>
            <a:endParaRPr lang="en-GB" dirty="0"/>
          </a:p>
          <a:p>
            <a:r>
              <a:rPr lang="en-GB" dirty="0"/>
              <a:t>All on the same floor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2CA858-9556-42AC-B89A-D749E8566D70}"/>
              </a:ext>
            </a:extLst>
          </p:cNvPr>
          <p:cNvSpPr txBox="1"/>
          <p:nvPr/>
        </p:nvSpPr>
        <p:spPr>
          <a:xfrm>
            <a:off x="5148064" y="4077072"/>
            <a:ext cx="34563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Adult rooms are positioned to the ends and middle of the corridor. </a:t>
            </a:r>
          </a:p>
          <a:p>
            <a:endParaRPr lang="en-GB" dirty="0"/>
          </a:p>
          <a:p>
            <a:r>
              <a:rPr lang="en-GB" dirty="0"/>
              <a:t>Doors are lockable from inside (teachers will have keys to all rooms for safety reasons)</a:t>
            </a:r>
          </a:p>
          <a:p>
            <a:endParaRPr lang="en-GB" dirty="0"/>
          </a:p>
          <a:p>
            <a:r>
              <a:rPr lang="en-GB" dirty="0"/>
              <a:t>Teacher lounge is situated in main house building.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B17DD2-5971-488D-B80F-34E9BA2A29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9894" y="785579"/>
            <a:ext cx="3762546" cy="27570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6F2A0F-AEE7-4804-8124-DE17621A49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514" y="3667364"/>
            <a:ext cx="4004962" cy="2900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97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AA3342-A1AE-4512-BDCC-B835072F9A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920" y="1052736"/>
            <a:ext cx="4395798" cy="294019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123A51-6008-4BD4-B4CA-8A94EC75E8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4" y="3717032"/>
            <a:ext cx="4197674" cy="29319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DF1E127-5726-4C11-A0DD-4CF26454517B}"/>
              </a:ext>
            </a:extLst>
          </p:cNvPr>
          <p:cNvSpPr txBox="1"/>
          <p:nvPr/>
        </p:nvSpPr>
        <p:spPr>
          <a:xfrm>
            <a:off x="5292080" y="476672"/>
            <a:ext cx="369361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Chalet</a:t>
            </a:r>
          </a:p>
          <a:p>
            <a:endParaRPr lang="en-GB" dirty="0"/>
          </a:p>
          <a:p>
            <a:r>
              <a:rPr lang="en-GB" dirty="0"/>
              <a:t>4 pupils (same sex) to a room</a:t>
            </a:r>
          </a:p>
          <a:p>
            <a:endParaRPr lang="en-GB" dirty="0"/>
          </a:p>
          <a:p>
            <a:r>
              <a:rPr lang="en-GB" dirty="0" err="1"/>
              <a:t>En</a:t>
            </a:r>
            <a:r>
              <a:rPr lang="en-GB" dirty="0"/>
              <a:t>-suite in each room</a:t>
            </a:r>
          </a:p>
          <a:p>
            <a:endParaRPr lang="en-GB" dirty="0"/>
          </a:p>
          <a:p>
            <a:r>
              <a:rPr lang="en-GB" dirty="0"/>
              <a:t>Rooms have direct access to pathways and green spaces for breaks etc.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AEA13D-E2FA-4C96-B546-5EDBE7E2FF22}"/>
              </a:ext>
            </a:extLst>
          </p:cNvPr>
          <p:cNvSpPr txBox="1"/>
          <p:nvPr/>
        </p:nvSpPr>
        <p:spPr>
          <a:xfrm>
            <a:off x="207169" y="4650895"/>
            <a:ext cx="41976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Adult rooms are situated to the ends and middle of the chalet rooms.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Doors are lockable from inside (teachers will have keys to all rooms for safety reasons)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55977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2CA9A6-8CD8-4F03-87FA-5F5A1C5C0B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6247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4CFA1A-2CD3-404A-BEA4-8883DDBBB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594" y="0"/>
            <a:ext cx="91825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8641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A23AC2-B785-43A8-BA5B-3CBC4EDE4A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03" y="13890"/>
            <a:ext cx="9105220" cy="684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6697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711C848-9786-4E96-907B-09725E59CDE2}"/>
              </a:ext>
            </a:extLst>
          </p:cNvPr>
          <p:cNvSpPr txBox="1"/>
          <p:nvPr/>
        </p:nvSpPr>
        <p:spPr>
          <a:xfrm>
            <a:off x="3779912" y="40225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Ratios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F1C3BA-6041-491B-8EBB-82053EC8C670}"/>
              </a:ext>
            </a:extLst>
          </p:cNvPr>
          <p:cNvSpPr txBox="1"/>
          <p:nvPr/>
        </p:nvSpPr>
        <p:spPr>
          <a:xfrm>
            <a:off x="827584" y="1351508"/>
            <a:ext cx="79208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Children will be split into activity groups – up to 12 per group depending on the amount of children attending the residential. 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With each group there will be an assigned adult from school in addition to the Activity Leader(s) provided by PGL. </a:t>
            </a:r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689493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BF03EA8-4515-4C02-ADE0-A7A6BE0D15D9}"/>
              </a:ext>
            </a:extLst>
          </p:cNvPr>
          <p:cNvSpPr txBox="1"/>
          <p:nvPr/>
        </p:nvSpPr>
        <p:spPr>
          <a:xfrm>
            <a:off x="3635896" y="0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Activities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D8FD4F-351E-47E3-A6FD-392E884968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74" y="872716"/>
            <a:ext cx="9043198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0867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2800B1-55E0-4DF9-8213-58BA11A4A1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88" y="692696"/>
            <a:ext cx="9144000" cy="474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5255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F6172C-DCC0-4E62-B4E7-6EFE6774E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2426"/>
            <a:ext cx="9144000" cy="4733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382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E59FFD-5297-4F90-A115-19453FCC22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3" y="94956"/>
            <a:ext cx="8977153" cy="6646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7279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2F3C4B-1580-4F38-A083-3D546D3FF9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25" y="116632"/>
            <a:ext cx="882015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8183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BE4F297-4B1F-4A85-87BF-DE7690228E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5817A7A-6F60-41C1-A14A-BD827EDECA8D}"/>
              </a:ext>
            </a:extLst>
          </p:cNvPr>
          <p:cNvSpPr txBox="1"/>
          <p:nvPr/>
        </p:nvSpPr>
        <p:spPr>
          <a:xfrm>
            <a:off x="0" y="404664"/>
            <a:ext cx="7452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FF00"/>
                </a:solidFill>
              </a:rPr>
              <a:t>Outdoor heated swimming pool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FF00"/>
                </a:solidFill>
              </a:rPr>
              <a:t>Lifeguards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FF00"/>
                </a:solidFill>
              </a:rPr>
              <a:t>Two sessions to choose from – free swim or pool games session.</a:t>
            </a:r>
          </a:p>
        </p:txBody>
      </p:sp>
    </p:spTree>
    <p:extLst>
      <p:ext uri="{BB962C8B-B14F-4D97-AF65-F5344CB8AC3E}">
        <p14:creationId xmlns:p14="http://schemas.microsoft.com/office/powerpoint/2010/main" val="5153144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0BB452-B3AD-443C-B0B7-973F40354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052" y="0"/>
            <a:ext cx="9174052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F10E4A-1A65-4ED9-A1F2-8B9A39CBA964}"/>
              </a:ext>
            </a:extLst>
          </p:cNvPr>
          <p:cNvSpPr txBox="1"/>
          <p:nvPr/>
        </p:nvSpPr>
        <p:spPr>
          <a:xfrm>
            <a:off x="251520" y="1484784"/>
            <a:ext cx="38884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FFFF00"/>
                </a:solidFill>
              </a:rPr>
              <a:t>Own lake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FFFF00"/>
                </a:solidFill>
              </a:rPr>
              <a:t>Kayaking/canoeing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err="1">
                <a:solidFill>
                  <a:srgbClr val="FFFF00"/>
                </a:solidFill>
              </a:rPr>
              <a:t>Paddleboarding</a:t>
            </a:r>
            <a:endParaRPr lang="en-GB" sz="2800" b="1" dirty="0">
              <a:solidFill>
                <a:srgbClr val="FFFF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FFFF00"/>
                </a:solidFill>
              </a:rPr>
              <a:t>Skills and games</a:t>
            </a:r>
          </a:p>
        </p:txBody>
      </p:sp>
    </p:spTree>
    <p:extLst>
      <p:ext uri="{BB962C8B-B14F-4D97-AF65-F5344CB8AC3E}">
        <p14:creationId xmlns:p14="http://schemas.microsoft.com/office/powerpoint/2010/main" val="15698413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A0435B2-56AB-4802-9A45-7338952B5B14}"/>
              </a:ext>
            </a:extLst>
          </p:cNvPr>
          <p:cNvSpPr txBox="1"/>
          <p:nvPr/>
        </p:nvSpPr>
        <p:spPr>
          <a:xfrm>
            <a:off x="107504" y="548680"/>
            <a:ext cx="79208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Other activities include:</a:t>
            </a:r>
          </a:p>
          <a:p>
            <a:endParaRPr lang="en-GB" sz="3200" dirty="0"/>
          </a:p>
          <a:p>
            <a:r>
              <a:rPr lang="en-GB" sz="3200" dirty="0"/>
              <a:t>Raft building</a:t>
            </a:r>
          </a:p>
          <a:p>
            <a:r>
              <a:rPr lang="en-GB" sz="3200" dirty="0"/>
              <a:t>Orienteering</a:t>
            </a:r>
          </a:p>
          <a:p>
            <a:r>
              <a:rPr lang="en-GB" sz="3200" dirty="0"/>
              <a:t>Rifle shooting</a:t>
            </a:r>
          </a:p>
          <a:p>
            <a:r>
              <a:rPr lang="en-GB" sz="3200" dirty="0"/>
              <a:t>Survivor</a:t>
            </a:r>
          </a:p>
          <a:p>
            <a:r>
              <a:rPr lang="en-GB" sz="3200" dirty="0"/>
              <a:t>Sensory trail</a:t>
            </a:r>
          </a:p>
          <a:p>
            <a:r>
              <a:rPr lang="en-GB" sz="3200" dirty="0"/>
              <a:t>Giant swing</a:t>
            </a:r>
          </a:p>
          <a:p>
            <a:r>
              <a:rPr lang="en-GB" sz="3200" dirty="0"/>
              <a:t>Fencing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B828A7-5246-497D-973F-41F0BEB1B9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3929" y="1700808"/>
            <a:ext cx="6264696" cy="366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990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522" y="-58494"/>
            <a:ext cx="8229600" cy="1143000"/>
          </a:xfrm>
        </p:spPr>
        <p:txBody>
          <a:bodyPr/>
          <a:lstStyle/>
          <a:p>
            <a:r>
              <a:rPr lang="en-GB" u="sng" dirty="0"/>
              <a:t>Typical Evening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/>
              <a:t>Karaoke</a:t>
            </a:r>
          </a:p>
          <a:p>
            <a:pPr marL="0" indent="0" algn="ctr">
              <a:buNone/>
            </a:pPr>
            <a:r>
              <a:rPr lang="en-GB" dirty="0"/>
              <a:t>Ambush</a:t>
            </a:r>
          </a:p>
          <a:p>
            <a:pPr marL="0" indent="0" algn="ctr">
              <a:buNone/>
            </a:pPr>
            <a:r>
              <a:rPr lang="en-GB" dirty="0"/>
              <a:t>Crepe making	</a:t>
            </a:r>
          </a:p>
          <a:p>
            <a:pPr marL="0" indent="0" algn="ctr">
              <a:buNone/>
            </a:pPr>
            <a:r>
              <a:rPr lang="en-GB" dirty="0"/>
              <a:t>Disco</a:t>
            </a:r>
          </a:p>
          <a:p>
            <a:pPr marL="0" indent="0" algn="ctr">
              <a:buNone/>
            </a:pPr>
            <a:r>
              <a:rPr lang="en-GB" dirty="0"/>
              <a:t>Laser 360</a:t>
            </a:r>
          </a:p>
          <a:p>
            <a:pPr marL="0" indent="0" algn="ctr">
              <a:buNone/>
            </a:pPr>
            <a:r>
              <a:rPr lang="en-GB" dirty="0"/>
              <a:t>Balloon splash</a:t>
            </a:r>
          </a:p>
          <a:p>
            <a:pPr marL="0" indent="0" algn="ctr">
              <a:buNone/>
            </a:pPr>
            <a:r>
              <a:rPr lang="en-GB" dirty="0"/>
              <a:t>Campfire</a:t>
            </a:r>
          </a:p>
          <a:p>
            <a:pPr marL="0" indent="0" algn="ctr">
              <a:buNone/>
            </a:pPr>
            <a:r>
              <a:rPr lang="en-GB" dirty="0"/>
              <a:t>Archery Tag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3F77CF-C6AB-4BB0-BAA4-726054174A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53" y="1084506"/>
            <a:ext cx="2160240" cy="27114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F9C4C6-BFF8-4C36-B437-D4600D1C3C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0439" y="1033194"/>
            <a:ext cx="2121330" cy="27114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37E9E1D-B251-4613-B214-83A90F107D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460" y="3939653"/>
            <a:ext cx="2160240" cy="24320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43607C0-8BFB-4FBC-A5FD-A982CCE08E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0439" y="3878219"/>
            <a:ext cx="2022718" cy="2761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4836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Going to Bed</a:t>
            </a:r>
          </a:p>
        </p:txBody>
      </p:sp>
      <p:pic>
        <p:nvPicPr>
          <p:cNvPr id="13314" name="Picture 2" descr="\\2175DC01C\mansoft$\Core Software\Office Media Content\FILES\PFILES\MSOFFICE\MEDIA\CNTCD1\ClipArt2\j0215177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77072"/>
            <a:ext cx="3170222" cy="215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47664" y="1628800"/>
            <a:ext cx="65527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9:00pm to accommodation</a:t>
            </a:r>
          </a:p>
          <a:p>
            <a:pPr algn="ctr"/>
            <a:r>
              <a:rPr lang="en-GB" sz="3600" b="1" dirty="0"/>
              <a:t>10:00pm lights out</a:t>
            </a:r>
          </a:p>
          <a:p>
            <a:pPr algn="ctr"/>
            <a:r>
              <a:rPr lang="en-GB" sz="3600" b="1" dirty="0"/>
              <a:t>4 children……go to sleep!!</a:t>
            </a:r>
          </a:p>
        </p:txBody>
      </p:sp>
    </p:spTree>
    <p:extLst>
      <p:ext uri="{BB962C8B-B14F-4D97-AF65-F5344CB8AC3E}">
        <p14:creationId xmlns:p14="http://schemas.microsoft.com/office/powerpoint/2010/main" val="14375303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9AEEF-849D-4B1F-BB61-6104D2459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1A8AE-8D80-4139-957C-58B54B963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Up to £20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Named wallet/purse/envelope/pre-loaded bank card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Kept with their group leader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Shop</a:t>
            </a:r>
          </a:p>
        </p:txBody>
      </p:sp>
    </p:spTree>
    <p:extLst>
      <p:ext uri="{BB962C8B-B14F-4D97-AF65-F5344CB8AC3E}">
        <p14:creationId xmlns:p14="http://schemas.microsoft.com/office/powerpoint/2010/main" val="29727879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8D68A-FD6A-4F81-9F0B-A952D948B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4C9D2E-C5DB-4D93-B77B-335A842A13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30D046-DDF6-45AC-8B5D-C6ECFBBEEF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68"/>
            <a:ext cx="9277035" cy="6857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5590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BED14-3BE8-4A54-8878-4F669F1B2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22820"/>
            <a:ext cx="8229600" cy="1143000"/>
          </a:xfrm>
        </p:spPr>
        <p:txBody>
          <a:bodyPr/>
          <a:lstStyle/>
          <a:p>
            <a:r>
              <a:rPr lang="en-GB" dirty="0"/>
              <a:t>Medications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D5740D-DD48-46D9-9669-974D15E553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Prescription medication – pharmacy label with name, dosage and name of medication.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Antihistamines/ travel sickness tablets etc (other shop bought medications) – labelled with child’s name please.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All medication to be in a clear plastic bag which is named.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Medical forms – instructions etc.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587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90E5A6E-76C2-49AF-93DA-75797C18DE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3429"/>
            <a:ext cx="5323772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9793BDB-1577-481B-9F4B-85D5AAA05163}"/>
              </a:ext>
            </a:extLst>
          </p:cNvPr>
          <p:cNvSpPr txBox="1"/>
          <p:nvPr/>
        </p:nvSpPr>
        <p:spPr>
          <a:xfrm>
            <a:off x="5940152" y="1484784"/>
            <a:ext cx="309634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 aerosols including insect repellent – roll on only please.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Enough sun cream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No mobile phones or any other valuable devices such as apple watches, Nintendo switch etc.</a:t>
            </a:r>
          </a:p>
          <a:p>
            <a:endParaRPr lang="en-GB" dirty="0"/>
          </a:p>
          <a:p>
            <a:r>
              <a:rPr lang="en-GB" dirty="0"/>
              <a:t>No jewellery or valuables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16130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A3387-335D-4B9C-96C5-111CCFCA2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0337"/>
            <a:ext cx="8229600" cy="1143000"/>
          </a:xfrm>
        </p:spPr>
        <p:txBody>
          <a:bodyPr/>
          <a:lstStyle/>
          <a:p>
            <a:r>
              <a:rPr lang="en-GB" dirty="0"/>
              <a:t>Information Forms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CF334-F640-409D-920F-02A21AA3A3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59664"/>
            <a:ext cx="8229600" cy="53943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When numbers and places are confirmed.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Medical needs e.g. conditions, medications.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Swimming ability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Contact information (taken in folder by Trip Leader)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59878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07" y="1043829"/>
            <a:ext cx="8795882" cy="47644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E6D44A-9B11-4925-B2A1-80E361ED3ECF}"/>
              </a:ext>
            </a:extLst>
          </p:cNvPr>
          <p:cNvSpPr txBox="1"/>
          <p:nvPr/>
        </p:nvSpPr>
        <p:spPr>
          <a:xfrm>
            <a:off x="3635896" y="188640"/>
            <a:ext cx="2113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Parent Guide</a:t>
            </a:r>
          </a:p>
        </p:txBody>
      </p:sp>
    </p:spTree>
    <p:extLst>
      <p:ext uri="{BB962C8B-B14F-4D97-AF65-F5344CB8AC3E}">
        <p14:creationId xmlns:p14="http://schemas.microsoft.com/office/powerpoint/2010/main" val="28422488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s0.geograph.org.uk/photos/17/59/175997_fb5729d3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0" y="0"/>
            <a:ext cx="8974999" cy="6731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48680"/>
            <a:ext cx="806489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FF00"/>
                </a:solidFill>
              </a:rPr>
              <a:t>Return to Ringwood Junior School</a:t>
            </a:r>
          </a:p>
          <a:p>
            <a:pPr algn="ctr"/>
            <a:endParaRPr lang="en-GB" sz="5400" b="1" dirty="0">
              <a:solidFill>
                <a:srgbClr val="FFFF00"/>
              </a:solidFill>
            </a:endParaRPr>
          </a:p>
          <a:p>
            <a:pPr algn="ctr"/>
            <a:r>
              <a:rPr lang="en-GB" sz="5400" b="1" dirty="0">
                <a:solidFill>
                  <a:srgbClr val="FFFF00"/>
                </a:solidFill>
              </a:rPr>
              <a:t>Arrive back on Friday (time tbc)</a:t>
            </a:r>
          </a:p>
          <a:p>
            <a:pPr algn="ctr"/>
            <a:endParaRPr lang="en-GB" sz="5400" b="1" dirty="0">
              <a:solidFill>
                <a:srgbClr val="FFFF00"/>
              </a:solidFill>
            </a:endParaRPr>
          </a:p>
          <a:p>
            <a:pPr algn="ctr"/>
            <a:r>
              <a:rPr lang="en-GB" sz="5400" b="1" dirty="0">
                <a:solidFill>
                  <a:srgbClr val="FFFF00"/>
                </a:solidFill>
              </a:rPr>
              <a:t>Exhausted…but happy</a:t>
            </a:r>
          </a:p>
        </p:txBody>
      </p:sp>
    </p:spTree>
    <p:extLst>
      <p:ext uri="{BB962C8B-B14F-4D97-AF65-F5344CB8AC3E}">
        <p14:creationId xmlns:p14="http://schemas.microsoft.com/office/powerpoint/2010/main" val="34792163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A6A79-B46B-48DD-9E37-F19ABF49E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7AD833-3046-4413-A274-4142519660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 fontAlgn="base">
              <a:buNone/>
            </a:pPr>
            <a:endParaRPr lang="en-GB" dirty="0"/>
          </a:p>
          <a:p>
            <a:pPr marL="0" indent="0" fontAlgn="base">
              <a:buNone/>
            </a:pPr>
            <a:r>
              <a:rPr lang="en-GB" dirty="0">
                <a:hlinkClick r:id="rId2" tooltip="https://www.pgl.co.uk/Files/DocumentManagerDocuments/AdventureUK/Evening%20Entertainment/PGL-Barton-Hall-Evening-Activities.pdf"/>
              </a:rPr>
              <a:t>https://www.pgl.co.uk/Files/DocumentManagerDocuments/AdventureUK/Evening%20Entertainment/PGL-Barton-Hall-Evening-Activities.pdf</a:t>
            </a:r>
            <a:endParaRPr lang="en-GB" dirty="0"/>
          </a:p>
          <a:p>
            <a:pPr marL="0" indent="0" fontAlgn="base">
              <a:buNone/>
            </a:pPr>
            <a:br>
              <a:rPr lang="en-GB" dirty="0"/>
            </a:br>
            <a:endParaRPr lang="en-GB" dirty="0"/>
          </a:p>
          <a:p>
            <a:pPr marL="0" indent="0" fontAlgn="base">
              <a:buNone/>
            </a:pPr>
            <a:r>
              <a:rPr lang="en-GB" dirty="0">
                <a:hlinkClick r:id="rId3" tooltip="https://www.pgl.co.uk/Files/DocumentManagerDocuments/AdventureUK/PGL-Gift-Shop-Price-List.pdf"/>
              </a:rPr>
              <a:t>https://www.pgl.co.uk/Files/DocumentManagerDocuments/AdventureUK/PGL-Gift-Shop-Price-List.pdf</a:t>
            </a:r>
            <a:endParaRPr lang="en-GB" dirty="0"/>
          </a:p>
          <a:p>
            <a:pPr marL="0" indent="0" fontAlgn="base">
              <a:buNone/>
            </a:pPr>
            <a:br>
              <a:rPr lang="en-GB" dirty="0"/>
            </a:br>
            <a:endParaRPr lang="en-GB" dirty="0"/>
          </a:p>
          <a:p>
            <a:pPr marL="0" indent="0" fontAlgn="base">
              <a:buNone/>
            </a:pPr>
            <a:r>
              <a:rPr lang="en-GB" dirty="0">
                <a:hlinkClick r:id="rId4" tooltip="https://www.pgl.co.uk/Files/DocumentManagerDocuments/Web/Kit%20Lists/PGL-Kit-List-UK.pdf"/>
              </a:rPr>
              <a:t>https://www.pgl.co.uk/Files/DocumentManagerDocuments/Web/Kit%20Lists/PGL-Kit-List-UK.pdf</a:t>
            </a:r>
            <a:endParaRPr lang="en-GB" dirty="0"/>
          </a:p>
          <a:p>
            <a:pPr marL="0" indent="0" fontAlgn="base">
              <a:buNone/>
            </a:pPr>
            <a:br>
              <a:rPr lang="en-GB" dirty="0"/>
            </a:br>
            <a:endParaRPr lang="en-GB" dirty="0"/>
          </a:p>
          <a:p>
            <a:pPr marL="0" indent="0" fontAlgn="base">
              <a:buNone/>
            </a:pPr>
            <a:r>
              <a:rPr lang="en-GB" dirty="0">
                <a:hlinkClick r:id="rId5" tooltip="https://www.pgl.co.uk/Files/DocumentManagerDocuments/Web/Kit%20Lists/PGL-What-To-Wear-Checklist.pdf"/>
              </a:rPr>
              <a:t>https://www.pgl.co.uk/Files/DocumentManagerDocuments/Web/Kit%20Lists/PGL-What-To-Wear-Checklist.pdf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00593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276872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567044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2554</TotalTime>
  <Words>649</Words>
  <Application>Microsoft Office PowerPoint</Application>
  <PresentationFormat>On-screen Show (4:3)</PresentationFormat>
  <Paragraphs>143</Paragraphs>
  <Slides>33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6" baseType="lpstr">
      <vt:lpstr>Arial</vt:lpstr>
      <vt:lpstr>Calibri</vt:lpstr>
      <vt:lpstr>Office Theme</vt:lpstr>
      <vt:lpstr>Barton Hall  21st – 25th June 2027 </vt:lpstr>
      <vt:lpstr>Pricing</vt:lpstr>
      <vt:lpstr>Payment schedule</vt:lpstr>
      <vt:lpstr>PowerPoint Presentation</vt:lpstr>
      <vt:lpstr>Travel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Typical Evening Activities</vt:lpstr>
      <vt:lpstr>Going to Bed</vt:lpstr>
      <vt:lpstr>Money</vt:lpstr>
      <vt:lpstr>PowerPoint Presentation</vt:lpstr>
      <vt:lpstr>Medications</vt:lpstr>
      <vt:lpstr>PowerPoint Presentation</vt:lpstr>
      <vt:lpstr>Information Forms</vt:lpstr>
      <vt:lpstr>PowerPoint Presentation</vt:lpstr>
      <vt:lpstr>PowerPoint Presentation</vt:lpstr>
      <vt:lpstr>Useful links</vt:lpstr>
      <vt:lpstr>Questions?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Isle of Wight 2016</dc:title>
  <dc:creator>Andrew SHARP</dc:creator>
  <cp:lastModifiedBy>Will Harvey-Sinclair</cp:lastModifiedBy>
  <cp:revision>121</cp:revision>
  <cp:lastPrinted>2016-05-05T09:34:36Z</cp:lastPrinted>
  <dcterms:created xsi:type="dcterms:W3CDTF">2015-06-04T14:35:04Z</dcterms:created>
  <dcterms:modified xsi:type="dcterms:W3CDTF">2026-10-06T14:09:52Z</dcterms:modified>
</cp:coreProperties>
</file>